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311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312" r:id="rId30"/>
    <p:sldId id="285" r:id="rId31"/>
    <p:sldId id="286" r:id="rId32"/>
    <p:sldId id="287" r:id="rId33"/>
    <p:sldId id="288" r:id="rId34"/>
    <p:sldId id="289" r:id="rId35"/>
    <p:sldId id="290" r:id="rId36"/>
    <p:sldId id="313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</p:sldIdLst>
  <p:sldSz cx="9144000" cy="6858000" type="screen4x3"/>
  <p:notesSz cx="6858000" cy="9144000"/>
  <p:embeddedFontLst>
    <p:embeddedFont>
      <p:font typeface="함초롬돋움" panose="020B0604000101010101" pitchFamily="50" charset="-127"/>
      <p:regular r:id="rId59"/>
      <p:bold r:id="rId60"/>
    </p:embeddedFont>
    <p:embeddedFont>
      <p:font typeface="Helvetica Neue" panose="020B0600000101010101" charset="0"/>
      <p:regular r:id="rId61"/>
      <p:bold r:id="rId62"/>
      <p:italic r:id="rId63"/>
      <p:boldItalic r:id="rId64"/>
    </p:embeddedFont>
    <p:embeddedFont>
      <p:font typeface="Malgun Gothic" panose="020B0503020000020004" pitchFamily="50" charset="-127"/>
      <p:regular r:id="rId65"/>
      <p:bold r:id="rId66"/>
    </p:embeddedFont>
    <p:embeddedFont>
      <p:font typeface="나눔고딕" panose="020D0604000000000000" pitchFamily="50" charset="-127"/>
      <p:regular r:id="rId67"/>
      <p:bold r:id="rId68"/>
    </p:embeddedFont>
    <p:embeddedFont>
      <p:font typeface="Batangche" panose="02030609000101010101" pitchFamily="17" charset="-127"/>
      <p:regular r:id="rId69"/>
    </p:embeddedFont>
    <p:embeddedFont>
      <p:font typeface="Malgun Gothic" panose="020B0503020000020004" pitchFamily="50" charset="-127"/>
      <p:regular r:id="rId65"/>
      <p:bold r:id="rId6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23" roundtripDataSignature="AMtx7miBL1teWJ/1RMslFmLfCAcZJx3sW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CCE5"/>
    <a:srgbClr val="8187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A9AE4A9-5FE7-467C-999A-BA789B6B6D13}">
  <a:tblStyle styleId="{EA9AE4A9-5FE7-467C-999A-BA789B6B6D13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DDCA"/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  <a:fill>
          <a:solidFill>
            <a:srgbClr val="FFEFE6"/>
          </a:solidFill>
        </a:fill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n" i="off">
        <a:font>
          <a:latin typeface="Arial"/>
          <a:ea typeface="Arial"/>
          <a:cs typeface="Arial"/>
        </a:font>
        <a:srgbClr val="FEFEFE"/>
      </a:tcTxStyle>
      <a:tcStyle>
        <a:tcBdr>
          <a:left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EFEFE"/>
      </a:tcTxStyle>
      <a:tcStyle>
        <a:tcBdr>
          <a:left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rgbClr val="FEFEFE"/>
      </a:tcTxStyle>
      <a:tcStyle>
        <a:tcBdr>
          <a:left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EFEFE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23" autoAdjust="0"/>
    <p:restoredTop sz="96366" autoAdjust="0"/>
  </p:normalViewPr>
  <p:slideViewPr>
    <p:cSldViewPr snapToGrid="0">
      <p:cViewPr varScale="1">
        <p:scale>
          <a:sx n="101" d="100"/>
          <a:sy n="101" d="100"/>
        </p:scale>
        <p:origin x="528" y="114"/>
      </p:cViewPr>
      <p:guideLst/>
    </p:cSldViewPr>
  </p:slideViewPr>
  <p:outlineViewPr>
    <p:cViewPr>
      <p:scale>
        <a:sx n="33" d="100"/>
        <a:sy n="33" d="100"/>
      </p:scale>
      <p:origin x="0" y="-1361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5.fntdata"/><Relationship Id="rId68" Type="http://schemas.openxmlformats.org/officeDocument/2006/relationships/font" Target="fonts/font10.fntdata"/><Relationship Id="rId624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66" Type="http://schemas.openxmlformats.org/officeDocument/2006/relationships/font" Target="fonts/font8.fntdata"/><Relationship Id="rId5" Type="http://schemas.openxmlformats.org/officeDocument/2006/relationships/slide" Target="slides/slide4.xml"/><Relationship Id="rId61" Type="http://schemas.openxmlformats.org/officeDocument/2006/relationships/font" Target="fonts/font3.fntdata"/><Relationship Id="rId627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6.fntdata"/><Relationship Id="rId69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62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623" Type="http://customschemas.google.com/relationships/presentationmetadata" Target="metadata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font" Target="fonts/font7.fntdata"/><Relationship Id="rId62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2" name="Google Shape;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3" name="Google Shape;20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19" name="Google Shape;21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6" name="Google Shape;23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2" name="Google Shape;25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2" name="Google Shape;27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3" name="Google Shape;28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4" name="Google Shape;29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5" name="Google Shape;30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5" name="Google Shape;30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9746597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7" name="Google Shape;33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2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9" name="Google Shape;34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9" name="Google Shape;35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2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0" name="Google Shape;37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2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2" name="Google Shape;38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2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3" name="Google Shape;39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2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5" name="Google Shape;405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6" name="Google Shape;41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2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2" name="Google Shape;432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3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8" name="Google Shape;448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3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8" name="Google Shape;448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985398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3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80" name="Google Shape;480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3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1" name="Google Shape;491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3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0" name="Google Shape;500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3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6" name="Google Shape;516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3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32" name="Google Shape;532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3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3" name="Google Shape;54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3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3" name="Google Shape;54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0103270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3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52" name="Google Shape;552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3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68" name="Google Shape;568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4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4" name="Google Shape;58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4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7" name="Google Shape;597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4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13" name="Google Shape;613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4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29" name="Google Shape;629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4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40" name="Google Shape;640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4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6" name="Google Shape;656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4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72" name="Google Shape;672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4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84" name="Google Shape;684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4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00" name="Google Shape;700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4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6" name="Google Shape;716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5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27" name="Google Shape;727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4" name="Google Shape;13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5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6" name="Google Shape;73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5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2" name="Google Shape;752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5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68" name="Google Shape;768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5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76" name="Google Shape;776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p5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4" name="Google Shape;784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5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97" name="Google Shape;797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p5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12" name="Google Shape;812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1" name="Google Shape;15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8" name="Google Shape;16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8" name="Google Shape;17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2" name="Google Shape;19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제목 슬라이드" type="tx">
  <p:cSld name="TITLE_AND_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87"/>
          <p:cNvSpPr txBox="1">
            <a:spLocks noGrp="1"/>
          </p:cNvSpPr>
          <p:nvPr>
            <p:ph type="title"/>
          </p:nvPr>
        </p:nvSpPr>
        <p:spPr>
          <a:xfrm>
            <a:off x="685800" y="685800"/>
            <a:ext cx="7772400" cy="212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5800"/>
              <a:buFont typeface="Times New Roman"/>
              <a:buNone/>
              <a:defRPr sz="5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87"/>
          <p:cNvSpPr txBox="1">
            <a:spLocks noGrp="1"/>
          </p:cNvSpPr>
          <p:nvPr>
            <p:ph type="body" idx="1"/>
          </p:nvPr>
        </p:nvSpPr>
        <p:spPr>
          <a:xfrm>
            <a:off x="1371600" y="3270250"/>
            <a:ext cx="6400800" cy="220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 sz="3000"/>
            </a:lvl1pPr>
            <a:lvl2pPr marL="914400" lvl="1" indent="-371475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Char char="■"/>
              <a:defRPr sz="3000"/>
            </a:lvl2pPr>
            <a:lvl3pPr marL="1371600" lvl="2" indent="-352425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Char char="p"/>
              <a:defRPr sz="3000"/>
            </a:lvl3pPr>
            <a:lvl4pPr marL="1828800" lvl="3" indent="-419100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Char char="▪"/>
              <a:defRPr sz="3000"/>
            </a:lvl4pPr>
            <a:lvl5pPr marL="2286000" lvl="4" indent="-381000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▪"/>
              <a:defRPr sz="3000"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17" name="Google Shape;17;p87"/>
          <p:cNvSpPr/>
          <p:nvPr/>
        </p:nvSpPr>
        <p:spPr>
          <a:xfrm>
            <a:off x="0" y="2813050"/>
            <a:ext cx="2483768" cy="457201"/>
          </a:xfrm>
          <a:prstGeom prst="rect">
            <a:avLst/>
          </a:prstGeom>
          <a:solidFill>
            <a:srgbClr val="8CE3EC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87"/>
          <p:cNvSpPr/>
          <p:nvPr/>
        </p:nvSpPr>
        <p:spPr>
          <a:xfrm>
            <a:off x="2483767" y="2813050"/>
            <a:ext cx="2339753" cy="457201"/>
          </a:xfrm>
          <a:prstGeom prst="rect">
            <a:avLst/>
          </a:prstGeom>
          <a:solidFill>
            <a:srgbClr val="FDADA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87"/>
          <p:cNvSpPr/>
          <p:nvPr/>
        </p:nvSpPr>
        <p:spPr>
          <a:xfrm>
            <a:off x="4823519" y="2813049"/>
            <a:ext cx="2160241" cy="457201"/>
          </a:xfrm>
          <a:prstGeom prst="rect">
            <a:avLst/>
          </a:prstGeom>
          <a:solidFill>
            <a:srgbClr val="93CFF7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87"/>
          <p:cNvSpPr/>
          <p:nvPr/>
        </p:nvSpPr>
        <p:spPr>
          <a:xfrm>
            <a:off x="6983759" y="2813049"/>
            <a:ext cx="2160241" cy="457201"/>
          </a:xfrm>
          <a:prstGeom prst="rect">
            <a:avLst/>
          </a:prstGeom>
          <a:solidFill>
            <a:srgbClr val="C2C2D6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87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캡션 있는 그림">
  <p:cSld name="캡션 있는 그림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9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2000"/>
              <a:buFont typeface="Times New Roman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9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83" name="Google Shape;83;p97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/>
            </a:lvl3pPr>
            <a:lvl4pPr marL="1828800" lvl="3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/>
            </a:lvl4pPr>
            <a:lvl5pPr marL="2286000" lvl="4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84" name="Google Shape;84;p97"/>
          <p:cNvSpPr txBox="1"/>
          <p:nvPr/>
        </p:nvSpPr>
        <p:spPr>
          <a:xfrm>
            <a:off x="502919" y="-38963"/>
            <a:ext cx="8138161" cy="803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Helvetica Neue"/>
              <a:buNone/>
            </a:pPr>
            <a:r>
              <a:rPr lang="en-US" sz="4400" b="0" i="0" u="none" strike="noStrike" cap="none">
                <a:solidFill>
                  <a:srgbClr val="66669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마스터 제목 스타일 편집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97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, 텍스트 및 클립 아트">
  <p:cSld name="제목, 텍스트 및 클립 아트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9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p"/>
              <a:defRPr/>
            </a:lvl1pPr>
            <a:lvl2pPr marL="914400" lvl="1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■"/>
              <a:defRPr/>
            </a:lvl2pPr>
            <a:lvl3pPr marL="1371600" lvl="2" indent="-3028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70"/>
              <a:buChar char="p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88" name="Google Shape;88;p98"/>
          <p:cNvSpPr txBox="1">
            <a:spLocks noGrp="1"/>
          </p:cNvSpPr>
          <p:nvPr>
            <p:ph type="title"/>
          </p:nvPr>
        </p:nvSpPr>
        <p:spPr>
          <a:xfrm>
            <a:off x="457200" y="44623"/>
            <a:ext cx="8229600" cy="72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98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제목, 텍스트 및 내용 2개">
  <p:cSld name="제목, 텍스트 및 내용 2개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88"/>
          <p:cNvSpPr/>
          <p:nvPr/>
        </p:nvSpPr>
        <p:spPr>
          <a:xfrm>
            <a:off x="0" y="-1"/>
            <a:ext cx="228600" cy="1713602"/>
          </a:xfrm>
          <a:prstGeom prst="rect">
            <a:avLst/>
          </a:prstGeom>
          <a:solidFill>
            <a:srgbClr val="8CE3EC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" name="Google Shape;24;p88"/>
          <p:cNvSpPr/>
          <p:nvPr/>
        </p:nvSpPr>
        <p:spPr>
          <a:xfrm>
            <a:off x="0" y="3429000"/>
            <a:ext cx="228600" cy="1713601"/>
          </a:xfrm>
          <a:prstGeom prst="rect">
            <a:avLst/>
          </a:prstGeom>
          <a:solidFill>
            <a:srgbClr val="93CFF7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" name="Google Shape;25;p88"/>
          <p:cNvSpPr/>
          <p:nvPr/>
        </p:nvSpPr>
        <p:spPr>
          <a:xfrm>
            <a:off x="695" y="5142600"/>
            <a:ext cx="228601" cy="1713601"/>
          </a:xfrm>
          <a:prstGeom prst="rect">
            <a:avLst/>
          </a:prstGeom>
          <a:solidFill>
            <a:srgbClr val="A3A3C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" name="Google Shape;26;p88"/>
          <p:cNvSpPr/>
          <p:nvPr/>
        </p:nvSpPr>
        <p:spPr>
          <a:xfrm>
            <a:off x="0" y="1715399"/>
            <a:ext cx="228600" cy="1713601"/>
          </a:xfrm>
          <a:prstGeom prst="rect">
            <a:avLst/>
          </a:prstGeom>
          <a:solidFill>
            <a:srgbClr val="FDADA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" name="Google Shape;27;p8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p"/>
              <a:defRPr/>
            </a:lvl1pPr>
            <a:lvl2pPr marL="914400" lvl="1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■"/>
              <a:defRPr/>
            </a:lvl2pPr>
            <a:lvl3pPr marL="1371600" lvl="2" indent="-3028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70"/>
              <a:buChar char="p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28" name="Google Shape;28;p88"/>
          <p:cNvSpPr txBox="1">
            <a:spLocks noGrp="1"/>
          </p:cNvSpPr>
          <p:nvPr>
            <p:ph type="title"/>
          </p:nvPr>
        </p:nvSpPr>
        <p:spPr>
          <a:xfrm>
            <a:off x="457200" y="44623"/>
            <a:ext cx="8229600" cy="72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88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>
  <p:cSld name="제목 및 내용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p"/>
              <a:defRPr/>
            </a:lvl1pPr>
            <a:lvl2pPr marL="914400" lvl="1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■"/>
              <a:defRPr/>
            </a:lvl2pPr>
            <a:lvl3pPr marL="1371600" lvl="2" indent="-3028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70"/>
              <a:buChar char="p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32" name="Google Shape;32;p89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만">
  <p:cSld name="제목만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0"/>
          <p:cNvSpPr txBox="1">
            <a:spLocks noGrp="1"/>
          </p:cNvSpPr>
          <p:nvPr>
            <p:ph type="title"/>
          </p:nvPr>
        </p:nvSpPr>
        <p:spPr>
          <a:xfrm>
            <a:off x="457200" y="44623"/>
            <a:ext cx="8229600" cy="72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90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구역 머리글" type="title">
  <p:cSld name="TITL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2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000"/>
              <a:buFont typeface="Times New Roman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2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/>
            </a:lvl2pPr>
            <a:lvl3pPr marL="1371600" lvl="2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/>
            </a:lvl3pPr>
            <a:lvl4pPr marL="1828800" lvl="3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/>
            </a:lvl4pPr>
            <a:lvl5pPr marL="2286000" lvl="4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42" name="Google Shape;42;p92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콘텐츠 2개">
  <p:cSld name="콘텐츠 2개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3"/>
          <p:cNvSpPr/>
          <p:nvPr/>
        </p:nvSpPr>
        <p:spPr>
          <a:xfrm>
            <a:off x="0" y="-1"/>
            <a:ext cx="228600" cy="1713602"/>
          </a:xfrm>
          <a:prstGeom prst="rect">
            <a:avLst/>
          </a:prstGeom>
          <a:solidFill>
            <a:srgbClr val="8CE3EC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5" name="Google Shape;45;p93"/>
          <p:cNvSpPr/>
          <p:nvPr/>
        </p:nvSpPr>
        <p:spPr>
          <a:xfrm>
            <a:off x="0" y="3429000"/>
            <a:ext cx="228600" cy="1713601"/>
          </a:xfrm>
          <a:prstGeom prst="rect">
            <a:avLst/>
          </a:prstGeom>
          <a:solidFill>
            <a:srgbClr val="93CFF7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6" name="Google Shape;46;p93"/>
          <p:cNvSpPr/>
          <p:nvPr/>
        </p:nvSpPr>
        <p:spPr>
          <a:xfrm>
            <a:off x="695" y="5142600"/>
            <a:ext cx="228601" cy="1713601"/>
          </a:xfrm>
          <a:prstGeom prst="rect">
            <a:avLst/>
          </a:prstGeom>
          <a:solidFill>
            <a:srgbClr val="A3A3C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7" name="Google Shape;47;p93"/>
          <p:cNvSpPr/>
          <p:nvPr/>
        </p:nvSpPr>
        <p:spPr>
          <a:xfrm>
            <a:off x="0" y="1715399"/>
            <a:ext cx="228600" cy="1713601"/>
          </a:xfrm>
          <a:prstGeom prst="rect">
            <a:avLst/>
          </a:prstGeom>
          <a:solidFill>
            <a:srgbClr val="FDADA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8" name="Google Shape;48;p93"/>
          <p:cNvSpPr txBox="1">
            <a:spLocks noGrp="1"/>
          </p:cNvSpPr>
          <p:nvPr>
            <p:ph type="title"/>
          </p:nvPr>
        </p:nvSpPr>
        <p:spPr>
          <a:xfrm>
            <a:off x="457200" y="44623"/>
            <a:ext cx="8229600" cy="72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p"/>
              <a:defRPr/>
            </a:lvl1pPr>
            <a:lvl2pPr marL="914400" lvl="1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■"/>
              <a:defRPr/>
            </a:lvl2pPr>
            <a:lvl3pPr marL="1371600" lvl="2" indent="-3028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70"/>
              <a:buChar char="p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cxnSp>
        <p:nvCxnSpPr>
          <p:cNvPr id="50" name="Google Shape;50;p93"/>
          <p:cNvCxnSpPr/>
          <p:nvPr/>
        </p:nvCxnSpPr>
        <p:spPr>
          <a:xfrm>
            <a:off x="179512" y="764704"/>
            <a:ext cx="8964488" cy="1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rgbClr val="8CE3E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1" name="Google Shape;51;p93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비교">
  <p:cSld name="비교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4"/>
          <p:cNvSpPr/>
          <p:nvPr/>
        </p:nvSpPr>
        <p:spPr>
          <a:xfrm>
            <a:off x="0" y="-1"/>
            <a:ext cx="228600" cy="1713602"/>
          </a:xfrm>
          <a:prstGeom prst="rect">
            <a:avLst/>
          </a:prstGeom>
          <a:solidFill>
            <a:srgbClr val="8CE3EC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4" name="Google Shape;54;p94"/>
          <p:cNvSpPr/>
          <p:nvPr/>
        </p:nvSpPr>
        <p:spPr>
          <a:xfrm>
            <a:off x="0" y="3429000"/>
            <a:ext cx="228600" cy="1713601"/>
          </a:xfrm>
          <a:prstGeom prst="rect">
            <a:avLst/>
          </a:prstGeom>
          <a:solidFill>
            <a:srgbClr val="93CFF7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" name="Google Shape;55;p94"/>
          <p:cNvSpPr/>
          <p:nvPr/>
        </p:nvSpPr>
        <p:spPr>
          <a:xfrm>
            <a:off x="695" y="5142600"/>
            <a:ext cx="228601" cy="1713601"/>
          </a:xfrm>
          <a:prstGeom prst="rect">
            <a:avLst/>
          </a:prstGeom>
          <a:solidFill>
            <a:srgbClr val="A3A3C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6" name="Google Shape;56;p94"/>
          <p:cNvSpPr/>
          <p:nvPr/>
        </p:nvSpPr>
        <p:spPr>
          <a:xfrm>
            <a:off x="0" y="1715399"/>
            <a:ext cx="228600" cy="1713601"/>
          </a:xfrm>
          <a:prstGeom prst="rect">
            <a:avLst/>
          </a:prstGeom>
          <a:solidFill>
            <a:srgbClr val="FDADA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7" name="Google Shape;57;p94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1"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1"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1"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1"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58" name="Google Shape;58;p94"/>
          <p:cNvSpPr txBox="1">
            <a:spLocks noGrp="1"/>
          </p:cNvSpPr>
          <p:nvPr>
            <p:ph type="body" idx="2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p"/>
              <a:defRPr/>
            </a:lvl1pPr>
            <a:lvl2pPr marL="914400" lvl="1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■"/>
              <a:defRPr/>
            </a:lvl2pPr>
            <a:lvl3pPr marL="1371600" lvl="2" indent="-3028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70"/>
              <a:buChar char="p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59" name="Google Shape;59;p94"/>
          <p:cNvSpPr txBox="1">
            <a:spLocks noGrp="1"/>
          </p:cNvSpPr>
          <p:nvPr>
            <p:ph type="title"/>
          </p:nvPr>
        </p:nvSpPr>
        <p:spPr>
          <a:xfrm>
            <a:off x="457200" y="44623"/>
            <a:ext cx="8229600" cy="72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cxnSp>
        <p:nvCxnSpPr>
          <p:cNvPr id="60" name="Google Shape;60;p94"/>
          <p:cNvCxnSpPr/>
          <p:nvPr/>
        </p:nvCxnSpPr>
        <p:spPr>
          <a:xfrm>
            <a:off x="179512" y="764704"/>
            <a:ext cx="8964488" cy="1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rgbClr val="8CE3E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1" name="Google Shape;61;p94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빈 화면">
  <p:cSld name="빈 화면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5"/>
          <p:cNvSpPr/>
          <p:nvPr/>
        </p:nvSpPr>
        <p:spPr>
          <a:xfrm>
            <a:off x="0" y="-1"/>
            <a:ext cx="228600" cy="1713602"/>
          </a:xfrm>
          <a:prstGeom prst="rect">
            <a:avLst/>
          </a:prstGeom>
          <a:solidFill>
            <a:srgbClr val="8CE3EC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4" name="Google Shape;64;p95"/>
          <p:cNvSpPr/>
          <p:nvPr/>
        </p:nvSpPr>
        <p:spPr>
          <a:xfrm>
            <a:off x="0" y="3429000"/>
            <a:ext cx="228600" cy="1713601"/>
          </a:xfrm>
          <a:prstGeom prst="rect">
            <a:avLst/>
          </a:prstGeom>
          <a:solidFill>
            <a:srgbClr val="93CFF7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5" name="Google Shape;65;p95"/>
          <p:cNvSpPr/>
          <p:nvPr/>
        </p:nvSpPr>
        <p:spPr>
          <a:xfrm>
            <a:off x="695" y="5142600"/>
            <a:ext cx="228601" cy="1713601"/>
          </a:xfrm>
          <a:prstGeom prst="rect">
            <a:avLst/>
          </a:prstGeom>
          <a:solidFill>
            <a:srgbClr val="A3A3C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6" name="Google Shape;66;p95"/>
          <p:cNvSpPr/>
          <p:nvPr/>
        </p:nvSpPr>
        <p:spPr>
          <a:xfrm>
            <a:off x="0" y="1715399"/>
            <a:ext cx="228600" cy="1713601"/>
          </a:xfrm>
          <a:prstGeom prst="rect">
            <a:avLst/>
          </a:prstGeom>
          <a:solidFill>
            <a:srgbClr val="FDADA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7" name="Google Shape;67;p95"/>
          <p:cNvSpPr/>
          <p:nvPr/>
        </p:nvSpPr>
        <p:spPr>
          <a:xfrm>
            <a:off x="0" y="0"/>
            <a:ext cx="9144052" cy="764705"/>
          </a:xfrm>
          <a:prstGeom prst="roundRect">
            <a:avLst>
              <a:gd name="adj" fmla="val 37414"/>
            </a:avLst>
          </a:prstGeom>
          <a:solidFill>
            <a:srgbClr val="FFC266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95"/>
          <p:cNvSpPr/>
          <p:nvPr/>
        </p:nvSpPr>
        <p:spPr>
          <a:xfrm>
            <a:off x="8229547" y="-1"/>
            <a:ext cx="914506" cy="404666"/>
          </a:xfrm>
          <a:prstGeom prst="rect">
            <a:avLst/>
          </a:prstGeom>
          <a:solidFill>
            <a:srgbClr val="FFC266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95"/>
          <p:cNvSpPr/>
          <p:nvPr/>
        </p:nvSpPr>
        <p:spPr>
          <a:xfrm>
            <a:off x="-53" y="-1"/>
            <a:ext cx="914505" cy="404666"/>
          </a:xfrm>
          <a:prstGeom prst="rect">
            <a:avLst/>
          </a:prstGeom>
          <a:solidFill>
            <a:srgbClr val="FFC266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95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캡션 있는 콘텐츠">
  <p:cSld name="캡션 있는 콘텐츠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96"/>
          <p:cNvSpPr/>
          <p:nvPr/>
        </p:nvSpPr>
        <p:spPr>
          <a:xfrm>
            <a:off x="0" y="-1"/>
            <a:ext cx="228600" cy="1713602"/>
          </a:xfrm>
          <a:prstGeom prst="rect">
            <a:avLst/>
          </a:prstGeom>
          <a:solidFill>
            <a:srgbClr val="8CE3EC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3" name="Google Shape;73;p96"/>
          <p:cNvSpPr/>
          <p:nvPr/>
        </p:nvSpPr>
        <p:spPr>
          <a:xfrm>
            <a:off x="0" y="3429000"/>
            <a:ext cx="228600" cy="1713601"/>
          </a:xfrm>
          <a:prstGeom prst="rect">
            <a:avLst/>
          </a:prstGeom>
          <a:solidFill>
            <a:srgbClr val="93CFF7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4" name="Google Shape;74;p96"/>
          <p:cNvSpPr/>
          <p:nvPr/>
        </p:nvSpPr>
        <p:spPr>
          <a:xfrm>
            <a:off x="695" y="5142600"/>
            <a:ext cx="228601" cy="1713601"/>
          </a:xfrm>
          <a:prstGeom prst="rect">
            <a:avLst/>
          </a:prstGeom>
          <a:solidFill>
            <a:srgbClr val="A3A3C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5" name="Google Shape;75;p96"/>
          <p:cNvSpPr/>
          <p:nvPr/>
        </p:nvSpPr>
        <p:spPr>
          <a:xfrm>
            <a:off x="0" y="1715399"/>
            <a:ext cx="228600" cy="1713601"/>
          </a:xfrm>
          <a:prstGeom prst="rect">
            <a:avLst/>
          </a:prstGeom>
          <a:solidFill>
            <a:srgbClr val="FDADA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6" name="Google Shape;76;p96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2000"/>
              <a:buFont typeface="Times New Roman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9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400"/>
              <a:buFont typeface="Arial"/>
              <a:buChar char="p"/>
              <a:defRPr sz="3200"/>
            </a:lvl1pPr>
            <a:lvl2pPr marL="914400" lvl="1" indent="-3810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400"/>
              <a:buFont typeface="Arial"/>
              <a:buChar char="■"/>
              <a:defRPr sz="3200"/>
            </a:lvl2pPr>
            <a:lvl3pPr marL="1371600" lvl="2" indent="-36068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080"/>
              <a:buFont typeface="Arial"/>
              <a:buChar char="p"/>
              <a:defRPr sz="3200"/>
            </a:lvl3pPr>
            <a:lvl4pPr marL="1828800" lvl="3" indent="-4318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3200"/>
              <a:buFont typeface="Arial"/>
              <a:buChar char="▪"/>
              <a:defRPr sz="3200"/>
            </a:lvl4pPr>
            <a:lvl5pPr marL="2286000" lvl="4" indent="-39116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560"/>
              <a:buFont typeface="Arial"/>
              <a:buChar char="▪"/>
              <a:defRPr sz="3200"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78" name="Google Shape;78;p96"/>
          <p:cNvSpPr txBox="1">
            <a:spLocks noGrp="1"/>
          </p:cNvSpPr>
          <p:nvPr>
            <p:ph type="body" idx="2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p"/>
              <a:defRPr/>
            </a:lvl1pPr>
            <a:lvl2pPr marL="914400" lvl="1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■"/>
              <a:defRPr/>
            </a:lvl2pPr>
            <a:lvl3pPr marL="1371600" lvl="2" indent="-3028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70"/>
              <a:buChar char="p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6pPr>
            <a:lvl7pPr marL="3200400" lvl="6" indent="-32003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7pPr>
            <a:lvl8pPr marL="3657600" lvl="7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8pPr>
            <a:lvl9pPr marL="4114800" lvl="8" indent="-32004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79" name="Google Shape;79;p96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86"/>
          <p:cNvSpPr/>
          <p:nvPr/>
        </p:nvSpPr>
        <p:spPr>
          <a:xfrm>
            <a:off x="0" y="-1"/>
            <a:ext cx="228600" cy="1713602"/>
          </a:xfrm>
          <a:prstGeom prst="rect">
            <a:avLst/>
          </a:prstGeom>
          <a:solidFill>
            <a:srgbClr val="8CE3EC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" name="Google Shape;7;p86"/>
          <p:cNvSpPr/>
          <p:nvPr/>
        </p:nvSpPr>
        <p:spPr>
          <a:xfrm>
            <a:off x="0" y="3429000"/>
            <a:ext cx="228600" cy="1713601"/>
          </a:xfrm>
          <a:prstGeom prst="rect">
            <a:avLst/>
          </a:prstGeom>
          <a:solidFill>
            <a:srgbClr val="93CFF7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" name="Google Shape;8;p86"/>
          <p:cNvSpPr/>
          <p:nvPr/>
        </p:nvSpPr>
        <p:spPr>
          <a:xfrm>
            <a:off x="695" y="5142600"/>
            <a:ext cx="228601" cy="1713601"/>
          </a:xfrm>
          <a:prstGeom prst="rect">
            <a:avLst/>
          </a:prstGeom>
          <a:solidFill>
            <a:srgbClr val="A3A3C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" name="Google Shape;9;p86"/>
          <p:cNvSpPr/>
          <p:nvPr/>
        </p:nvSpPr>
        <p:spPr>
          <a:xfrm>
            <a:off x="0" y="1715399"/>
            <a:ext cx="228600" cy="1713601"/>
          </a:xfrm>
          <a:prstGeom prst="rect">
            <a:avLst/>
          </a:prstGeom>
          <a:solidFill>
            <a:srgbClr val="FDADA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endParaRPr sz="2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Google Shape;10;p8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marR="0" lvl="0" indent="-3619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2100"/>
              <a:buFont typeface="Arial"/>
              <a:buChar char="p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619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2100"/>
              <a:buFont typeface="Arial"/>
              <a:buChar char="■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416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820"/>
              <a:buFont typeface="Arial"/>
              <a:buChar char="p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406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280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7083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22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7083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22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7083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22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708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22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708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22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11" name="Google Shape;11;p86"/>
          <p:cNvCxnSpPr/>
          <p:nvPr/>
        </p:nvCxnSpPr>
        <p:spPr>
          <a:xfrm>
            <a:off x="179511" y="764703"/>
            <a:ext cx="8856986" cy="1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rgbClr val="8CE3E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" name="Google Shape;12;p86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99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rgbClr val="66669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3" name="Google Shape;13;p86"/>
          <p:cNvSpPr txBox="1">
            <a:spLocks noGrp="1"/>
          </p:cNvSpPr>
          <p:nvPr>
            <p:ph type="sldNum" idx="12"/>
          </p:nvPr>
        </p:nvSpPr>
        <p:spPr>
          <a:xfrm>
            <a:off x="8441397" y="6248400"/>
            <a:ext cx="245404" cy="22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microsoft.com/office/2007/relationships/hdphoto" Target="../media/hdphoto1.wdp"/><Relationship Id="rId4" Type="http://schemas.openxmlformats.org/officeDocument/2006/relationships/image" Target="../media/image3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" descr="그림 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24267" y="735681"/>
            <a:ext cx="4596005" cy="4565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" descr="그림 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36296" y="6573297"/>
            <a:ext cx="1824351" cy="199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" descr="그림 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504" y="6453335"/>
            <a:ext cx="1224137" cy="4322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" name="Google Shape;205;p10"/>
          <p:cNvGrpSpPr/>
          <p:nvPr/>
        </p:nvGrpSpPr>
        <p:grpSpPr>
          <a:xfrm>
            <a:off x="7970981" y="255505"/>
            <a:ext cx="977857" cy="294642"/>
            <a:chOff x="0" y="0"/>
            <a:chExt cx="977856" cy="294641"/>
          </a:xfrm>
        </p:grpSpPr>
        <p:sp>
          <p:nvSpPr>
            <p:cNvPr id="206" name="Google Shape;206;p10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207" name="Google Shape;207;p10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13</a:t>
              </a: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쪽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endParaRPr>
            </a:p>
          </p:txBody>
        </p:sp>
      </p:grpSp>
      <p:grpSp>
        <p:nvGrpSpPr>
          <p:cNvPr id="208" name="Google Shape;208;p10"/>
          <p:cNvGrpSpPr/>
          <p:nvPr/>
        </p:nvGrpSpPr>
        <p:grpSpPr>
          <a:xfrm>
            <a:off x="643290" y="1700807"/>
            <a:ext cx="7327693" cy="4176466"/>
            <a:chOff x="0" y="0"/>
            <a:chExt cx="7327691" cy="4176464"/>
          </a:xfrm>
        </p:grpSpPr>
        <p:sp>
          <p:nvSpPr>
            <p:cNvPr id="209" name="Google Shape;209;p10"/>
            <p:cNvSpPr/>
            <p:nvPr/>
          </p:nvSpPr>
          <p:spPr>
            <a:xfrm>
              <a:off x="342915" y="432047"/>
              <a:ext cx="6984776" cy="1368154"/>
            </a:xfrm>
            <a:prstGeom prst="roundRect">
              <a:avLst>
                <a:gd name="adj" fmla="val 16667"/>
              </a:avLst>
            </a:prstGeom>
            <a:solidFill>
              <a:srgbClr val="C2C2D6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pic>
          <p:nvPicPr>
            <p:cNvPr id="210" name="Google Shape;210;p10" descr="그림 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56300" y="0"/>
              <a:ext cx="1561720" cy="7387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1" name="Google Shape;211;p10"/>
            <p:cNvSpPr/>
            <p:nvPr/>
          </p:nvSpPr>
          <p:spPr>
            <a:xfrm>
              <a:off x="328309" y="2760847"/>
              <a:ext cx="6999382" cy="1415617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C2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pic>
          <p:nvPicPr>
            <p:cNvPr id="212" name="Google Shape;212;p10" descr="그림 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0" y="2250967"/>
              <a:ext cx="2082554" cy="72008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3" name="Google Shape;213;p10"/>
            <p:cNvSpPr txBox="1"/>
            <p:nvPr/>
          </p:nvSpPr>
          <p:spPr>
            <a:xfrm>
              <a:off x="518045" y="666790"/>
              <a:ext cx="6639595" cy="646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함수의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정의는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함수를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사용하기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전에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함수의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내용을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작성해서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미리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알려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주는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것이므로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‘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함수의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선언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(declaration)’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이라고도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한다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. 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endParaRPr>
            </a:p>
          </p:txBody>
        </p:sp>
        <p:sp>
          <p:nvSpPr>
            <p:cNvPr id="214" name="Google Shape;214;p10"/>
            <p:cNvSpPr txBox="1"/>
            <p:nvPr/>
          </p:nvSpPr>
          <p:spPr>
            <a:xfrm>
              <a:off x="508202" y="2922846"/>
              <a:ext cx="6639595" cy="10771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Helvetica Neue"/>
                <a:buNone/>
              </a:pPr>
              <a:r>
                <a:rPr lang="en-US" sz="1600" b="1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변수</a:t>
              </a:r>
              <a:r>
                <a:rPr lang="en-US" sz="1600" b="1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/</a:t>
              </a:r>
              <a:r>
                <a:rPr lang="en-US" sz="1600" b="1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함수</a:t>
              </a:r>
              <a:r>
                <a:rPr lang="en-US" sz="1600" b="1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1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이름을</a:t>
              </a:r>
              <a:r>
                <a:rPr lang="en-US" sz="1600" b="1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1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만드는</a:t>
              </a:r>
              <a:r>
                <a:rPr lang="en-US" sz="1600" b="1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1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규칙</a:t>
              </a:r>
              <a:r>
                <a:rPr lang="en-US" sz="1600" b="1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endParaRPr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1.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영문자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(A~Z,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a~z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),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숫자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(0~9), ‘_’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문자만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사용한다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. </a:t>
              </a:r>
              <a:endParaRPr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2.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영문자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또는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‘_’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문자로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시작하고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,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숫자로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시작하지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않는다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. </a:t>
              </a:r>
              <a:endParaRPr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3.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영문자는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대문자와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소문자를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구분하여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작성한다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. </a:t>
              </a:r>
              <a:endParaRPr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endParaRPr>
            </a:p>
          </p:txBody>
        </p:sp>
        <p:sp>
          <p:nvSpPr>
            <p:cNvPr id="14" name="Google Shape;209;p10"/>
            <p:cNvSpPr/>
            <p:nvPr/>
          </p:nvSpPr>
          <p:spPr>
            <a:xfrm>
              <a:off x="342913" y="432048"/>
              <a:ext cx="6984776" cy="850542"/>
            </a:xfrm>
            <a:prstGeom prst="roundRect">
              <a:avLst>
                <a:gd name="adj" fmla="val 16667"/>
              </a:avLst>
            </a:prstGeom>
            <a:solidFill>
              <a:srgbClr val="C2C2D6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pic>
          <p:nvPicPr>
            <p:cNvPr id="15" name="Google Shape;210;p10" descr="그림 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56298" y="0"/>
              <a:ext cx="1561720" cy="7387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Google Shape;213;p10"/>
            <p:cNvSpPr txBox="1"/>
            <p:nvPr/>
          </p:nvSpPr>
          <p:spPr>
            <a:xfrm>
              <a:off x="518043" y="666790"/>
              <a:ext cx="6639595" cy="5847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Helvetica Neue"/>
                <a:buNone/>
              </a:pP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함수의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정의는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함수를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사용하기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전에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함수의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내용을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작성해서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미리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알려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주는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것이므로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‘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함수의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선언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(declaration)’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이라고도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 </a:t>
              </a:r>
              <a:r>
                <a:rPr lang="en-US" sz="1600" b="0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한다</a:t>
              </a: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. </a:t>
              </a:r>
              <a:endParaRPr sz="16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endParaRPr>
            </a:p>
          </p:txBody>
        </p:sp>
      </p:grpSp>
      <p:sp>
        <p:nvSpPr>
          <p:cNvPr id="215" name="Google Shape;215;p10"/>
          <p:cNvSpPr txBox="1"/>
          <p:nvPr/>
        </p:nvSpPr>
        <p:spPr>
          <a:xfrm>
            <a:off x="531394" y="176954"/>
            <a:ext cx="6848779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400"/>
              <a:buFont typeface="Malgun Gothic"/>
              <a:buNone/>
            </a:pPr>
            <a:r>
              <a:rPr lang="en-US" sz="2400" b="1" i="0" u="none" strike="noStrike" cap="none" dirty="0">
                <a:solidFill>
                  <a:srgbClr val="4183CB"/>
                </a:solidFill>
                <a:latin typeface="+mj-ea"/>
                <a:ea typeface="+mj-ea"/>
                <a:cs typeface="Malgun Gothic"/>
                <a:sym typeface="Malgun Gothic"/>
              </a:rPr>
              <a:t>1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sz="2400" b="1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함수의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sz="2400" b="1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정의와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sz="2400" b="1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호출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sp>
        <p:nvSpPr>
          <p:cNvPr id="216" name="Google Shape;216;p10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637" cy="460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+mj-ea"/>
                <a:ea typeface="+mj-ea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+mj-ea"/>
                <a:ea typeface="+mj-ea"/>
                <a:cs typeface="Malgun Gothic"/>
                <a:sym typeface="Malgun Gothic"/>
              </a:rPr>
              <a:t>함수의</a:t>
            </a:r>
            <a:r>
              <a:rPr lang="en-US" b="1" dirty="0">
                <a:solidFill>
                  <a:srgbClr val="00B050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+mj-ea"/>
                <a:ea typeface="+mj-ea"/>
                <a:cs typeface="Malgun Gothic"/>
                <a:sym typeface="Malgun Gothic"/>
              </a:rPr>
              <a:t>정의</a:t>
            </a:r>
            <a:r>
              <a:rPr lang="en-US" b="1" dirty="0">
                <a:solidFill>
                  <a:srgbClr val="00B050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endParaRPr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1" name="Google Shape;221;p11"/>
          <p:cNvGrpSpPr/>
          <p:nvPr/>
        </p:nvGrpSpPr>
        <p:grpSpPr>
          <a:xfrm>
            <a:off x="7970981" y="255505"/>
            <a:ext cx="977857" cy="294642"/>
            <a:chOff x="0" y="0"/>
            <a:chExt cx="977856" cy="294641"/>
          </a:xfrm>
        </p:grpSpPr>
        <p:sp>
          <p:nvSpPr>
            <p:cNvPr id="222" name="Google Shape;222;p11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1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14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4" name="Google Shape;224;p11"/>
          <p:cNvSpPr txBox="1"/>
          <p:nvPr/>
        </p:nvSpPr>
        <p:spPr>
          <a:xfrm>
            <a:off x="531394" y="176954"/>
            <a:ext cx="6848779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400"/>
              <a:buFont typeface="Malgun Gothic"/>
              <a:buNone/>
            </a:pPr>
            <a:r>
              <a:rPr lang="en-US" sz="2400" b="1" i="0" u="none" strike="noStrike" cap="none" dirty="0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정의와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8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(</a:t>
            </a:r>
            <a:r>
              <a:rPr lang="en-US" sz="1800" b="1" i="0" u="none" strike="noStrike" cap="none" dirty="0" err="1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선택</a:t>
            </a:r>
            <a:r>
              <a:rPr lang="en-US" sz="1800" b="1" i="0" u="none" strike="noStrike" cap="none" dirty="0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800" b="1" i="0" u="none" strike="noStrike" cap="none" dirty="0" err="1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페이지</a:t>
            </a:r>
            <a:r>
              <a:rPr lang="en-US" sz="18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)</a:t>
            </a:r>
            <a:r>
              <a:rPr lang="en-US" sz="1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18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grpSp>
        <p:nvGrpSpPr>
          <p:cNvPr id="225" name="Google Shape;225;p11"/>
          <p:cNvGrpSpPr/>
          <p:nvPr/>
        </p:nvGrpSpPr>
        <p:grpSpPr>
          <a:xfrm>
            <a:off x="395535" y="764704"/>
            <a:ext cx="3024338" cy="4048836"/>
            <a:chOff x="-1" y="0"/>
            <a:chExt cx="3024338" cy="4048835"/>
          </a:xfrm>
        </p:grpSpPr>
        <p:grpSp>
          <p:nvGrpSpPr>
            <p:cNvPr id="226" name="Google Shape;226;p11"/>
            <p:cNvGrpSpPr/>
            <p:nvPr/>
          </p:nvGrpSpPr>
          <p:grpSpPr>
            <a:xfrm>
              <a:off x="86613" y="426223"/>
              <a:ext cx="2937724" cy="3622612"/>
              <a:chOff x="0" y="0"/>
              <a:chExt cx="2937723" cy="3622611"/>
            </a:xfrm>
          </p:grpSpPr>
          <p:sp>
            <p:nvSpPr>
              <p:cNvPr id="227" name="Google Shape;227;p11"/>
              <p:cNvSpPr/>
              <p:nvPr/>
            </p:nvSpPr>
            <p:spPr>
              <a:xfrm>
                <a:off x="0" y="0"/>
                <a:ext cx="2937723" cy="3622611"/>
              </a:xfrm>
              <a:prstGeom prst="roundRect">
                <a:avLst>
                  <a:gd name="adj" fmla="val 8739"/>
                </a:avLst>
              </a:prstGeom>
              <a:solidFill>
                <a:srgbClr val="C2C2D6"/>
              </a:solidFill>
              <a:ln>
                <a:noFill/>
              </a:ln>
            </p:spPr>
            <p:txBody>
              <a:bodyPr spcFirstLastPara="1" wrap="square" lIns="45700" tIns="45700" rIns="45700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8" name="Google Shape;228;p11"/>
              <p:cNvSpPr txBox="1"/>
              <p:nvPr/>
            </p:nvSpPr>
            <p:spPr>
              <a:xfrm>
                <a:off x="175130" y="240567"/>
                <a:ext cx="2644863" cy="32931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5700" tIns="45700" rIns="45700" bIns="45700" anchor="t" anchorCtr="0">
                <a:spAutoFit/>
              </a:bodyPr>
              <a:lstStyle/>
              <a:p>
                <a:pPr marL="0" marR="0" lvl="0" indent="0" algn="just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Helvetica Neue"/>
                  <a:buNone/>
                </a:pP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직접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정의해서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사용하는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함수를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사용자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정의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함수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sym typeface="Arial"/>
                  </a:rPr>
                  <a:t>(user-defined function)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라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하고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sym typeface="Arial"/>
                  </a:rPr>
                  <a:t>,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표준으로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지정한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함수를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표준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함수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sym typeface="Arial"/>
                  </a:rPr>
                  <a:t>(standard function)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라고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한다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sym typeface="Arial"/>
                  </a:rPr>
                  <a:t>.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또한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sym typeface="Arial"/>
                  </a:rPr>
                  <a:t>,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여러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가지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함수와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상숫값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등을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목적이나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기능에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따라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분류하여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별도의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파일로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만든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것을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라이브러리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sym typeface="Arial"/>
                  </a:rPr>
                  <a:t>(library)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라고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하는데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sym typeface="Arial"/>
                  </a:rPr>
                  <a:t>,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파이썬에서는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라이브러리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파일을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모듈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sym typeface="Arial"/>
                  </a:rPr>
                  <a:t>(module)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이라는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이름으로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 </a:t>
                </a:r>
                <a:r>
                  <a:rPr lang="en-US" sz="1600" b="0" i="0" u="none" strike="noStrike" cap="none" dirty="0" err="1">
                    <a:solidFill>
                      <a:srgbClr val="000000"/>
                    </a:solidFill>
                    <a:latin typeface="+mj-ea"/>
                    <a:ea typeface="+mj-ea"/>
                    <a:cs typeface="Helvetica Neue"/>
                    <a:sym typeface="Helvetica Neue"/>
                  </a:rPr>
                  <a:t>부른다</a:t>
                </a: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j-ea"/>
                    <a:ea typeface="+mj-ea"/>
                    <a:sym typeface="Arial"/>
                  </a:rPr>
                  <a:t>.</a:t>
                </a:r>
                <a:endParaRPr sz="1600" b="0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sym typeface="Arial"/>
                </a:endParaRPr>
              </a:p>
            </p:txBody>
          </p:sp>
        </p:grpSp>
        <p:pic>
          <p:nvPicPr>
            <p:cNvPr id="229" name="Google Shape;229;p11" descr="그림 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1" y="0"/>
              <a:ext cx="1561720" cy="7388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30" name="Google Shape;230;p11" descr="그림 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07903" y="1772816"/>
            <a:ext cx="5108801" cy="494230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1" name="Google Shape;231;p11"/>
          <p:cNvGrpSpPr/>
          <p:nvPr/>
        </p:nvGrpSpPr>
        <p:grpSpPr>
          <a:xfrm>
            <a:off x="3558479" y="980727"/>
            <a:ext cx="5415536" cy="720083"/>
            <a:chOff x="-1" y="-1"/>
            <a:chExt cx="5415535" cy="720082"/>
          </a:xfrm>
        </p:grpSpPr>
        <p:sp>
          <p:nvSpPr>
            <p:cNvPr id="232" name="Google Shape;232;p11"/>
            <p:cNvSpPr/>
            <p:nvPr/>
          </p:nvSpPr>
          <p:spPr>
            <a:xfrm>
              <a:off x="-1" y="-1"/>
              <a:ext cx="5406010" cy="720082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1"/>
            <p:cNvSpPr txBox="1"/>
            <p:nvPr/>
          </p:nvSpPr>
          <p:spPr>
            <a:xfrm>
              <a:off x="-1" y="4762"/>
              <a:ext cx="5415535" cy="6462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FF"/>
                </a:buClr>
                <a:buSzPts val="1800"/>
                <a:buFont typeface="Helvetica Neue"/>
                <a:buNone/>
              </a:pPr>
              <a:r>
                <a:rPr lang="en-US" sz="1800" b="1" i="0" u="none" strike="noStrike" cap="none" dirty="0" err="1">
                  <a:solidFill>
                    <a:srgbClr val="0000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내장</a:t>
              </a:r>
              <a:r>
                <a:rPr lang="en-US" sz="1800" b="1" i="0" u="none" strike="noStrike" cap="none" dirty="0">
                  <a:solidFill>
                    <a:srgbClr val="0000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r>
                <a:rPr lang="en-US" sz="1800" b="1" i="0" u="none" strike="noStrike" cap="none" dirty="0" err="1">
                  <a:solidFill>
                    <a:srgbClr val="0000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함수</a:t>
              </a:r>
              <a:r>
                <a:rPr lang="en-US" sz="1800" b="1" i="0" u="none" strike="noStrike" cap="none" dirty="0">
                  <a:solidFill>
                    <a:srgbClr val="0000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r>
                <a:rPr lang="en-US" sz="1800" b="1" i="0" u="none" strike="noStrike" cap="none" dirty="0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rPr>
                <a:t>built-in function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특별한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준비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과정이나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처리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없이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사용할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수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있는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함수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12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12"/>
          <p:cNvSpPr txBox="1"/>
          <p:nvPr/>
        </p:nvSpPr>
        <p:spPr>
          <a:xfrm>
            <a:off x="2745511" y="116632"/>
            <a:ext cx="5669201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Hello World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12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41" name="Google Shape;241;p12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242" name="Google Shape;242;p12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2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15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4" name="Google Shape;244;p12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8507291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800"/>
              <a:buFont typeface="Arial"/>
              <a:buChar char="●"/>
            </a:pPr>
            <a:r>
              <a:rPr lang="en-US" sz="2400" b="1" dirty="0"/>
              <a:t>Hello </a:t>
            </a:r>
            <a:r>
              <a:rPr lang="en-US" sz="2400" b="1" dirty="0" err="1"/>
              <a:t>World</a:t>
            </a:r>
            <a:r>
              <a:rPr lang="en-US" dirty="0" err="1">
                <a:latin typeface="Helvetica Neue"/>
                <a:ea typeface="Helvetica Neue"/>
                <a:cs typeface="Helvetica Neue"/>
                <a:sym typeface="Helvetica Neue"/>
              </a:rPr>
              <a:t>를</a:t>
            </a:r>
            <a:r>
              <a:rPr lang="en-US" dirty="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Helvetica Neue"/>
                <a:ea typeface="Helvetica Neue"/>
                <a:cs typeface="Helvetica Neue"/>
                <a:sym typeface="Helvetica Neue"/>
              </a:rPr>
              <a:t>출력하는</a:t>
            </a:r>
            <a:r>
              <a:rPr lang="en-US" dirty="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Helvetica Neue"/>
                <a:ea typeface="Helvetica Neue"/>
                <a:cs typeface="Helvetica Neue"/>
                <a:sym typeface="Helvetica Neue"/>
              </a:rPr>
              <a:t>함수</a:t>
            </a:r>
            <a:r>
              <a:rPr lang="en-US" dirty="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1" dirty="0"/>
              <a:t>g( )</a:t>
            </a:r>
            <a:r>
              <a:rPr lang="en-US" dirty="0">
                <a:latin typeface="Helvetica Neue"/>
                <a:ea typeface="Helvetica Neue"/>
                <a:cs typeface="Helvetica Neue"/>
                <a:sym typeface="Helvetica Neue"/>
              </a:rPr>
              <a:t>를 </a:t>
            </a:r>
            <a:r>
              <a:rPr lang="en-US" dirty="0" err="1">
                <a:latin typeface="Helvetica Neue"/>
                <a:ea typeface="Helvetica Neue"/>
                <a:cs typeface="Helvetica Neue"/>
                <a:sym typeface="Helvetica Neue"/>
              </a:rPr>
              <a:t>정의해</a:t>
            </a:r>
            <a:r>
              <a:rPr lang="en-US" dirty="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Helvetica Neue"/>
                <a:ea typeface="Helvetica Neue"/>
                <a:cs typeface="Helvetica Neue"/>
                <a:sym typeface="Helvetica Neue"/>
              </a:rPr>
              <a:t>보자</a:t>
            </a:r>
            <a:r>
              <a:rPr lang="en-US" sz="2400" b="1" dirty="0"/>
              <a:t>. </a:t>
            </a:r>
            <a:endParaRPr dirty="0"/>
          </a:p>
        </p:txBody>
      </p:sp>
      <p:grpSp>
        <p:nvGrpSpPr>
          <p:cNvPr id="245" name="Google Shape;245;p12"/>
          <p:cNvGrpSpPr/>
          <p:nvPr/>
        </p:nvGrpSpPr>
        <p:grpSpPr>
          <a:xfrm>
            <a:off x="899591" y="2780927"/>
            <a:ext cx="1224139" cy="404930"/>
            <a:chOff x="0" y="0"/>
            <a:chExt cx="1224137" cy="404928"/>
          </a:xfrm>
        </p:grpSpPr>
        <p:sp>
          <p:nvSpPr>
            <p:cNvPr id="246" name="Google Shape;246;p12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2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248" name="Google Shape;248;p12"/>
          <p:cNvGraphicFramePr/>
          <p:nvPr/>
        </p:nvGraphicFramePr>
        <p:xfrm>
          <a:off x="899591" y="3112367"/>
          <a:ext cx="7344825" cy="13247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9" name="Google Shape;249;p12"/>
          <p:cNvSpPr txBox="1"/>
          <p:nvPr/>
        </p:nvSpPr>
        <p:spPr>
          <a:xfrm>
            <a:off x="510744" y="938594"/>
            <a:ext cx="840019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정의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304627" y="2760348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13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13"/>
          <p:cNvSpPr txBox="1"/>
          <p:nvPr/>
        </p:nvSpPr>
        <p:spPr>
          <a:xfrm>
            <a:off x="2745511" y="116632"/>
            <a:ext cx="5669201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Hello World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13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7" name="Google Shape;257;p13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258" name="Google Shape;258;p13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3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15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0" name="Google Shape;260;p13"/>
          <p:cNvSpPr txBox="1">
            <a:spLocks noGrp="1"/>
          </p:cNvSpPr>
          <p:nvPr>
            <p:ph type="body" idx="1"/>
          </p:nvPr>
        </p:nvSpPr>
        <p:spPr>
          <a:xfrm>
            <a:off x="457198" y="1844824"/>
            <a:ext cx="8507291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800"/>
              <a:buFont typeface="Arial"/>
              <a:buChar char="●"/>
            </a:pPr>
            <a:r>
              <a:rPr lang="en-US" sz="2400" b="1"/>
              <a:t>Hello World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를 출력하는 함수 </a:t>
            </a:r>
            <a:r>
              <a:rPr lang="en-US" sz="2400" b="1"/>
              <a:t>g( )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를 정의해 보자</a:t>
            </a:r>
            <a:r>
              <a:rPr lang="en-US" sz="2400" b="1"/>
              <a:t>. </a:t>
            </a:r>
            <a:endParaRPr/>
          </a:p>
        </p:txBody>
      </p:sp>
      <p:grpSp>
        <p:nvGrpSpPr>
          <p:cNvPr id="261" name="Google Shape;261;p13"/>
          <p:cNvGrpSpPr/>
          <p:nvPr/>
        </p:nvGrpSpPr>
        <p:grpSpPr>
          <a:xfrm>
            <a:off x="899591" y="2780927"/>
            <a:ext cx="1224139" cy="404930"/>
            <a:chOff x="0" y="0"/>
            <a:chExt cx="1224137" cy="404928"/>
          </a:xfrm>
        </p:grpSpPr>
        <p:sp>
          <p:nvSpPr>
            <p:cNvPr id="262" name="Google Shape;262;p13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3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264" name="Google Shape;264;p13"/>
          <p:cNvGraphicFramePr/>
          <p:nvPr/>
        </p:nvGraphicFramePr>
        <p:xfrm>
          <a:off x="899591" y="3112367"/>
          <a:ext cx="7344825" cy="13247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65" name="Google Shape;265;p13"/>
          <p:cNvGrpSpPr/>
          <p:nvPr/>
        </p:nvGrpSpPr>
        <p:grpSpPr>
          <a:xfrm>
            <a:off x="2304627" y="2760348"/>
            <a:ext cx="790330" cy="319793"/>
            <a:chOff x="0" y="-1"/>
            <a:chExt cx="790329" cy="319791"/>
          </a:xfrm>
        </p:grpSpPr>
        <p:sp>
          <p:nvSpPr>
            <p:cNvPr id="266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8" name="Google Shape;268;p13"/>
          <p:cNvSpPr txBox="1"/>
          <p:nvPr/>
        </p:nvSpPr>
        <p:spPr>
          <a:xfrm>
            <a:off x="1737399" y="3068959"/>
            <a:ext cx="2385677" cy="617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def g():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print(”Hello World”)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13"/>
          <p:cNvSpPr txBox="1"/>
          <p:nvPr/>
        </p:nvSpPr>
        <p:spPr>
          <a:xfrm>
            <a:off x="482999" y="1052736"/>
            <a:ext cx="8400197" cy="1359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정의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1" i="0" u="none" strike="noStrike" cap="none" dirty="0">
              <a:solidFill>
                <a:srgbClr val="00B050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" name="Google Shape;274;p14"/>
          <p:cNvGrpSpPr/>
          <p:nvPr/>
        </p:nvGrpSpPr>
        <p:grpSpPr>
          <a:xfrm>
            <a:off x="7970981" y="255505"/>
            <a:ext cx="977857" cy="294642"/>
            <a:chOff x="0" y="0"/>
            <a:chExt cx="977856" cy="294641"/>
          </a:xfrm>
        </p:grpSpPr>
        <p:sp>
          <p:nvSpPr>
            <p:cNvPr id="275" name="Google Shape;275;p14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4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15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7" name="Google Shape;277;p14"/>
          <p:cNvSpPr txBox="1"/>
          <p:nvPr/>
        </p:nvSpPr>
        <p:spPr>
          <a:xfrm>
            <a:off x="531394" y="176954"/>
            <a:ext cx="6848779" cy="481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400"/>
              <a:buFont typeface="Malgun Gothic"/>
              <a:buNone/>
            </a:pPr>
            <a:r>
              <a:rPr lang="en-US" sz="2400" b="1" i="0" u="none" strike="noStrike" cap="none" dirty="0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정의와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9" name="Google Shape;279;p14" descr="그림 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63143" y="3795514"/>
            <a:ext cx="4911540" cy="2783422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14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637" cy="460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정의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sp>
        <p:nvSpPr>
          <p:cNvPr id="9" name="Google Shape;209;p10"/>
          <p:cNvSpPr/>
          <p:nvPr/>
        </p:nvSpPr>
        <p:spPr>
          <a:xfrm>
            <a:off x="986203" y="1989978"/>
            <a:ext cx="5833697" cy="1805535"/>
          </a:xfrm>
          <a:prstGeom prst="roundRect">
            <a:avLst>
              <a:gd name="adj" fmla="val 16667"/>
            </a:avLst>
          </a:prstGeom>
          <a:solidFill>
            <a:srgbClr val="C2C2D6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pic>
        <p:nvPicPr>
          <p:cNvPr id="10" name="Google Shape;210;p10" descr="그림 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99588" y="1557932"/>
            <a:ext cx="1561720" cy="73879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213;p10"/>
          <p:cNvSpPr txBox="1"/>
          <p:nvPr/>
        </p:nvSpPr>
        <p:spPr>
          <a:xfrm>
            <a:off x="1161333" y="2224722"/>
            <a:ext cx="5582367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algn="just"/>
            <a:r>
              <a:rPr lang="ko-KR" altLang="en-US" sz="1600" dirty="0" smtClean="0">
                <a:latin typeface="+mj-ea"/>
                <a:ea typeface="+mj-ea"/>
              </a:rPr>
              <a:t>내장 </a:t>
            </a:r>
            <a:r>
              <a:rPr lang="ko-KR" altLang="en-US" sz="1600" dirty="0" err="1">
                <a:latin typeface="+mj-ea"/>
                <a:ea typeface="+mj-ea"/>
              </a:rPr>
              <a:t>함수뿐만</a:t>
            </a:r>
            <a:r>
              <a:rPr lang="ko-KR" altLang="en-US" sz="1600" dirty="0">
                <a:latin typeface="+mj-ea"/>
                <a:ea typeface="+mj-ea"/>
              </a:rPr>
              <a:t> 아니라 프로그래밍 언어에서 사용하는 각종 기호</a:t>
            </a:r>
            <a:r>
              <a:rPr lang="en-US" altLang="ko-KR" sz="1600" dirty="0">
                <a:latin typeface="+mj-ea"/>
                <a:ea typeface="+mj-ea"/>
              </a:rPr>
              <a:t>(sign), </a:t>
            </a:r>
            <a:r>
              <a:rPr lang="ko-KR" altLang="en-US" sz="1600" dirty="0">
                <a:latin typeface="+mj-ea"/>
                <a:ea typeface="+mj-ea"/>
              </a:rPr>
              <a:t>연산자</a:t>
            </a:r>
            <a:r>
              <a:rPr lang="en-US" altLang="ko-KR" sz="1600" dirty="0">
                <a:latin typeface="+mj-ea"/>
                <a:ea typeface="+mj-ea"/>
              </a:rPr>
              <a:t>(operator), </a:t>
            </a:r>
            <a:r>
              <a:rPr lang="ko-KR" altLang="en-US" sz="1600" dirty="0" err="1">
                <a:latin typeface="+mj-ea"/>
                <a:ea typeface="+mj-ea"/>
              </a:rPr>
              <a:t>예약어</a:t>
            </a:r>
            <a:r>
              <a:rPr lang="en-US" altLang="ko-KR" sz="1600" dirty="0">
                <a:latin typeface="+mj-ea"/>
                <a:ea typeface="+mj-ea"/>
              </a:rPr>
              <a:t>(keyword) </a:t>
            </a:r>
            <a:r>
              <a:rPr lang="ko-KR" altLang="en-US" sz="1600" dirty="0">
                <a:latin typeface="+mj-ea"/>
                <a:ea typeface="+mj-ea"/>
              </a:rPr>
              <a:t>등 도 구체적 의미와 실행 내용을 미리 정의한 것이라고 볼 수 있다</a:t>
            </a:r>
            <a:r>
              <a:rPr lang="en-US" altLang="ko-KR" sz="1600" dirty="0">
                <a:latin typeface="+mj-ea"/>
                <a:ea typeface="+mj-ea"/>
              </a:rPr>
              <a:t>. </a:t>
            </a:r>
            <a:r>
              <a:rPr lang="ko-KR" altLang="en-US" sz="1600" dirty="0">
                <a:latin typeface="+mj-ea"/>
                <a:ea typeface="+mj-ea"/>
              </a:rPr>
              <a:t>하지만 이렇게 함수를 정의한 것만으로는 정의한 내용이 실행되지 않는다</a:t>
            </a:r>
            <a:r>
              <a:rPr lang="en-US" altLang="ko-KR" sz="1600" dirty="0">
                <a:latin typeface="+mj-ea"/>
                <a:ea typeface="+mj-ea"/>
              </a:rPr>
              <a:t>. </a:t>
            </a:r>
            <a:endParaRPr sz="16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5"/>
          <p:cNvSpPr txBox="1">
            <a:spLocks noGrp="1"/>
          </p:cNvSpPr>
          <p:nvPr>
            <p:ph type="body" idx="1"/>
          </p:nvPr>
        </p:nvSpPr>
        <p:spPr>
          <a:xfrm>
            <a:off x="465854" y="1033686"/>
            <a:ext cx="8491637" cy="460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복귀</a:t>
            </a:r>
            <a:endParaRPr dirty="0"/>
          </a:p>
        </p:txBody>
      </p:sp>
      <p:grpSp>
        <p:nvGrpSpPr>
          <p:cNvPr id="286" name="Google Shape;286;p15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287" name="Google Shape;287;p15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5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15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89" name="Google Shape;289;p15"/>
          <p:cNvSpPr txBox="1"/>
          <p:nvPr/>
        </p:nvSpPr>
        <p:spPr>
          <a:xfrm>
            <a:off x="591445" y="1744722"/>
            <a:ext cx="8183307" cy="1499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정의한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내용을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불러와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실행하기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위해서는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이름과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소괄호를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작성해야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한다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이렇게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미리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정의한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내용을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불러와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실행하는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것을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호출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(call)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이라고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한다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15"/>
          <p:cNvSpPr txBox="1"/>
          <p:nvPr/>
        </p:nvSpPr>
        <p:spPr>
          <a:xfrm>
            <a:off x="585272" y="116631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1" name="Google Shape;291;p15" descr="그림 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00199" y="3457575"/>
            <a:ext cx="6128531" cy="3028950"/>
          </a:xfrm>
          <a:prstGeom prst="rect">
            <a:avLst/>
          </a:prstGeom>
          <a:noFill/>
          <a:ln w="9525" cap="flat" cmpd="sng">
            <a:solidFill>
              <a:srgbClr val="FEFEFE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" name="Google Shape;296;p16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297" name="Google Shape;297;p16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6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16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9" name="Google Shape;299;p16"/>
          <p:cNvSpPr txBox="1"/>
          <p:nvPr/>
        </p:nvSpPr>
        <p:spPr>
          <a:xfrm>
            <a:off x="591445" y="1744722"/>
            <a:ext cx="8183307" cy="44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함수의 호출과 복귀 예시 및 설명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Google Shape;300;p16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16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호출과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복귀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2" name="Google Shape;302;p16" descr="그림 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4095" y="2214222"/>
            <a:ext cx="7668345" cy="46437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Google Shape;307;p17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7"/>
          <p:cNvSpPr txBox="1"/>
          <p:nvPr/>
        </p:nvSpPr>
        <p:spPr>
          <a:xfrm>
            <a:off x="2745511" y="116632"/>
            <a:ext cx="5669201" cy="494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Malgun Gothic"/>
              <a:buNone/>
            </a:pPr>
            <a:r>
              <a:rPr lang="en-US" sz="25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Hello와 World를 두 줄로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17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0" name="Google Shape;310;p17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311" name="Google Shape;311;p17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7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16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3" name="Google Shape;313;p17"/>
          <p:cNvSpPr txBox="1">
            <a:spLocks noGrp="1"/>
          </p:cNvSpPr>
          <p:nvPr>
            <p:ph type="body" idx="1"/>
          </p:nvPr>
        </p:nvSpPr>
        <p:spPr>
          <a:xfrm>
            <a:off x="498950" y="1739975"/>
            <a:ext cx="8507291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fontScale="47500" lnSpcReduction="20000"/>
          </a:bodyPr>
          <a:lstStyle/>
          <a:p>
            <a:pPr marL="147447" lvl="0" indent="-14744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774"/>
              <a:buFont typeface="Arial"/>
              <a:buChar char="●"/>
            </a:pPr>
            <a:r>
              <a:rPr lang="en-US" sz="3800" b="1" dirty="0">
                <a:latin typeface="+mj-ea"/>
                <a:ea typeface="+mj-ea"/>
              </a:rPr>
              <a:t>Hello </a:t>
            </a:r>
            <a:endParaRPr sz="3800" dirty="0">
              <a:latin typeface="+mj-ea"/>
              <a:ea typeface="+mj-ea"/>
            </a:endParaRPr>
          </a:p>
          <a:p>
            <a:pPr marL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32"/>
              <a:buFont typeface="Noto Sans Symbols"/>
              <a:buNone/>
            </a:pPr>
            <a:r>
              <a:rPr lang="en-US" sz="3800" b="1" dirty="0">
                <a:latin typeface="+mj-ea"/>
                <a:ea typeface="+mj-ea"/>
              </a:rPr>
              <a:t>  </a:t>
            </a:r>
            <a:r>
              <a:rPr lang="en-US" sz="3800" b="1" dirty="0" smtClean="0">
                <a:latin typeface="+mj-ea"/>
                <a:ea typeface="+mj-ea"/>
              </a:rPr>
              <a:t>World</a:t>
            </a:r>
          </a:p>
          <a:p>
            <a:pPr marL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32"/>
              <a:buFont typeface="Noto Sans Symbols"/>
              <a:buNone/>
            </a:pPr>
            <a:endParaRPr sz="1400" dirty="0"/>
          </a:p>
        </p:txBody>
      </p:sp>
      <p:grpSp>
        <p:nvGrpSpPr>
          <p:cNvPr id="314" name="Google Shape;314;p17"/>
          <p:cNvGrpSpPr/>
          <p:nvPr/>
        </p:nvGrpSpPr>
        <p:grpSpPr>
          <a:xfrm>
            <a:off x="899591" y="3501008"/>
            <a:ext cx="1224139" cy="404929"/>
            <a:chOff x="0" y="0"/>
            <a:chExt cx="1224137" cy="404928"/>
          </a:xfrm>
        </p:grpSpPr>
        <p:sp>
          <p:nvSpPr>
            <p:cNvPr id="315" name="Google Shape;315;p17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7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317" name="Google Shape;317;p17"/>
          <p:cNvGraphicFramePr/>
          <p:nvPr/>
        </p:nvGraphicFramePr>
        <p:xfrm>
          <a:off x="899591" y="3832447"/>
          <a:ext cx="7344825" cy="13247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endParaRPr sz="1800" u="none" strike="noStrike" cap="none" dirty="0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18" name="Google Shape;318;p17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함수의 호출과 복귀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01834" y="2362720"/>
            <a:ext cx="75568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altLang="ko-KR" sz="2400" dirty="0" err="1">
                <a:latin typeface="+mj-ea"/>
                <a:ea typeface="+mj-ea"/>
                <a:cs typeface="Helvetica Neue"/>
                <a:sym typeface="Helvetica Neue"/>
              </a:rPr>
              <a:t>위와</a:t>
            </a:r>
            <a:r>
              <a:rPr lang="en-US" altLang="ko-KR" sz="24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altLang="ko-KR" sz="2400" dirty="0" err="1">
                <a:latin typeface="+mj-ea"/>
                <a:ea typeface="+mj-ea"/>
                <a:cs typeface="Helvetica Neue"/>
                <a:sym typeface="Helvetica Neue"/>
              </a:rPr>
              <a:t>같이</a:t>
            </a:r>
            <a:r>
              <a:rPr lang="en-US" altLang="ko-KR" sz="2400" dirty="0">
                <a:latin typeface="+mj-ea"/>
                <a:ea typeface="+mj-ea"/>
                <a:cs typeface="Helvetica Neue"/>
                <a:sym typeface="Helvetica Neue"/>
              </a:rPr>
              <a:t> 두 </a:t>
            </a:r>
            <a:r>
              <a:rPr lang="en-US" altLang="ko-KR" sz="2400" dirty="0" err="1">
                <a:latin typeface="+mj-ea"/>
                <a:ea typeface="+mj-ea"/>
                <a:cs typeface="Helvetica Neue"/>
                <a:sym typeface="Helvetica Neue"/>
              </a:rPr>
              <a:t>줄로</a:t>
            </a:r>
            <a:r>
              <a:rPr lang="en-US" altLang="ko-KR" sz="24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altLang="ko-KR" sz="2400" dirty="0" err="1">
                <a:latin typeface="+mj-ea"/>
                <a:ea typeface="+mj-ea"/>
                <a:cs typeface="Helvetica Neue"/>
                <a:sym typeface="Helvetica Neue"/>
              </a:rPr>
              <a:t>출력하는</a:t>
            </a:r>
            <a:r>
              <a:rPr lang="en-US" altLang="ko-KR" sz="24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altLang="ko-KR" sz="2400" dirty="0" err="1"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altLang="ko-KR" sz="24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altLang="ko-KR" sz="2400" b="1" dirty="0">
                <a:latin typeface="+mj-ea"/>
                <a:ea typeface="+mj-ea"/>
              </a:rPr>
              <a:t>g( )</a:t>
            </a:r>
            <a:r>
              <a:rPr lang="en-US" altLang="ko-KR" sz="2400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altLang="ko-KR" sz="2400" dirty="0" err="1">
                <a:latin typeface="+mj-ea"/>
                <a:ea typeface="+mj-ea"/>
                <a:cs typeface="Helvetica Neue"/>
                <a:sym typeface="Helvetica Neue"/>
              </a:rPr>
              <a:t>정의해</a:t>
            </a:r>
            <a:r>
              <a:rPr lang="en-US" altLang="ko-KR" sz="24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altLang="ko-KR" sz="2400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altLang="ko-KR" sz="2400" b="1" dirty="0">
                <a:latin typeface="+mj-ea"/>
                <a:ea typeface="+mj-ea"/>
              </a:rPr>
              <a:t>.</a:t>
            </a:r>
            <a:endParaRPr lang="ko-KR" altLang="en-US" sz="2400" dirty="0">
              <a:latin typeface="+mj-ea"/>
              <a:ea typeface="+mj-ea"/>
            </a:endParaRPr>
          </a:p>
        </p:txBody>
      </p:sp>
      <p:grpSp>
        <p:nvGrpSpPr>
          <p:cNvPr id="18" name="Google Shape;265;p13"/>
          <p:cNvGrpSpPr/>
          <p:nvPr/>
        </p:nvGrpSpPr>
        <p:grpSpPr>
          <a:xfrm>
            <a:off x="2194194" y="3481958"/>
            <a:ext cx="790330" cy="319793"/>
            <a:chOff x="0" y="-1"/>
            <a:chExt cx="790329" cy="319791"/>
          </a:xfrm>
        </p:grpSpPr>
        <p:sp>
          <p:nvSpPr>
            <p:cNvPr id="19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Google Shape;307;p17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7"/>
          <p:cNvSpPr txBox="1"/>
          <p:nvPr/>
        </p:nvSpPr>
        <p:spPr>
          <a:xfrm>
            <a:off x="2745511" y="116632"/>
            <a:ext cx="5669201" cy="494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Malgun Gothic"/>
              <a:buNone/>
            </a:pPr>
            <a:r>
              <a:rPr lang="en-US" sz="25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Hello와 World를 두 줄로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17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0" name="Google Shape;310;p17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311" name="Google Shape;311;p17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7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16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3" name="Google Shape;313;p17"/>
          <p:cNvSpPr txBox="1">
            <a:spLocks noGrp="1"/>
          </p:cNvSpPr>
          <p:nvPr>
            <p:ph type="body" idx="1"/>
          </p:nvPr>
        </p:nvSpPr>
        <p:spPr>
          <a:xfrm>
            <a:off x="498950" y="1739975"/>
            <a:ext cx="8507291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fontScale="47500" lnSpcReduction="20000"/>
          </a:bodyPr>
          <a:lstStyle/>
          <a:p>
            <a:pPr marL="147447" lvl="0" indent="-14744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774"/>
              <a:buFont typeface="Arial"/>
              <a:buChar char="●"/>
            </a:pPr>
            <a:r>
              <a:rPr lang="en-US" sz="3800" b="1" dirty="0">
                <a:latin typeface="+mj-ea"/>
                <a:ea typeface="+mj-ea"/>
              </a:rPr>
              <a:t>Hello </a:t>
            </a:r>
            <a:endParaRPr sz="3800" dirty="0">
              <a:latin typeface="+mj-ea"/>
              <a:ea typeface="+mj-ea"/>
            </a:endParaRPr>
          </a:p>
          <a:p>
            <a:pPr marL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32"/>
              <a:buFont typeface="Noto Sans Symbols"/>
              <a:buNone/>
            </a:pPr>
            <a:r>
              <a:rPr lang="en-US" sz="3800" b="1" dirty="0">
                <a:latin typeface="+mj-ea"/>
                <a:ea typeface="+mj-ea"/>
              </a:rPr>
              <a:t>  </a:t>
            </a:r>
            <a:r>
              <a:rPr lang="en-US" sz="3800" b="1" dirty="0" smtClean="0">
                <a:latin typeface="+mj-ea"/>
                <a:ea typeface="+mj-ea"/>
              </a:rPr>
              <a:t>World</a:t>
            </a:r>
          </a:p>
          <a:p>
            <a:pPr marL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32"/>
              <a:buFont typeface="Noto Sans Symbols"/>
              <a:buNone/>
            </a:pPr>
            <a:endParaRPr sz="1400" dirty="0"/>
          </a:p>
        </p:txBody>
      </p:sp>
      <p:sp>
        <p:nvSpPr>
          <p:cNvPr id="318" name="Google Shape;318;p17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함수의 호출과 복귀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01834" y="2362720"/>
            <a:ext cx="75568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altLang="ko-KR" sz="2400" dirty="0" err="1">
                <a:latin typeface="+mj-ea"/>
                <a:ea typeface="+mj-ea"/>
                <a:cs typeface="Helvetica Neue"/>
                <a:sym typeface="Helvetica Neue"/>
              </a:rPr>
              <a:t>위와</a:t>
            </a:r>
            <a:r>
              <a:rPr lang="en-US" altLang="ko-KR" sz="24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altLang="ko-KR" sz="2400" dirty="0" err="1">
                <a:latin typeface="+mj-ea"/>
                <a:ea typeface="+mj-ea"/>
                <a:cs typeface="Helvetica Neue"/>
                <a:sym typeface="Helvetica Neue"/>
              </a:rPr>
              <a:t>같이</a:t>
            </a:r>
            <a:r>
              <a:rPr lang="en-US" altLang="ko-KR" sz="2400" dirty="0">
                <a:latin typeface="+mj-ea"/>
                <a:ea typeface="+mj-ea"/>
                <a:cs typeface="Helvetica Neue"/>
                <a:sym typeface="Helvetica Neue"/>
              </a:rPr>
              <a:t> 두 </a:t>
            </a:r>
            <a:r>
              <a:rPr lang="en-US" altLang="ko-KR" sz="2400" dirty="0" err="1">
                <a:latin typeface="+mj-ea"/>
                <a:ea typeface="+mj-ea"/>
                <a:cs typeface="Helvetica Neue"/>
                <a:sym typeface="Helvetica Neue"/>
              </a:rPr>
              <a:t>줄로</a:t>
            </a:r>
            <a:r>
              <a:rPr lang="en-US" altLang="ko-KR" sz="24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altLang="ko-KR" sz="2400" dirty="0" err="1">
                <a:latin typeface="+mj-ea"/>
                <a:ea typeface="+mj-ea"/>
                <a:cs typeface="Helvetica Neue"/>
                <a:sym typeface="Helvetica Neue"/>
              </a:rPr>
              <a:t>출력하는</a:t>
            </a:r>
            <a:r>
              <a:rPr lang="en-US" altLang="ko-KR" sz="24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altLang="ko-KR" sz="2400" dirty="0" err="1"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altLang="ko-KR" sz="24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altLang="ko-KR" sz="2400" b="1" dirty="0">
                <a:latin typeface="+mj-ea"/>
                <a:ea typeface="+mj-ea"/>
              </a:rPr>
              <a:t>g( )</a:t>
            </a:r>
            <a:r>
              <a:rPr lang="en-US" altLang="ko-KR" sz="2400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altLang="ko-KR" sz="2400" dirty="0" err="1">
                <a:latin typeface="+mj-ea"/>
                <a:ea typeface="+mj-ea"/>
                <a:cs typeface="Helvetica Neue"/>
                <a:sym typeface="Helvetica Neue"/>
              </a:rPr>
              <a:t>정의해</a:t>
            </a:r>
            <a:r>
              <a:rPr lang="en-US" altLang="ko-KR" sz="24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altLang="ko-KR" sz="2400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altLang="ko-KR" sz="2400" b="1" dirty="0">
                <a:latin typeface="+mj-ea"/>
                <a:ea typeface="+mj-ea"/>
              </a:rPr>
              <a:t>.</a:t>
            </a:r>
            <a:endParaRPr lang="ko-KR" altLang="en-US" sz="2400" dirty="0">
              <a:latin typeface="+mj-ea"/>
              <a:ea typeface="+mj-ea"/>
            </a:endParaRPr>
          </a:p>
        </p:txBody>
      </p:sp>
      <p:grpSp>
        <p:nvGrpSpPr>
          <p:cNvPr id="15" name="Google Shape;330;p18"/>
          <p:cNvGrpSpPr/>
          <p:nvPr/>
        </p:nvGrpSpPr>
        <p:grpSpPr>
          <a:xfrm>
            <a:off x="899591" y="3501008"/>
            <a:ext cx="1224139" cy="404929"/>
            <a:chOff x="0" y="0"/>
            <a:chExt cx="1224137" cy="404928"/>
          </a:xfrm>
        </p:grpSpPr>
        <p:sp>
          <p:nvSpPr>
            <p:cNvPr id="16" name="Google Shape;331;p18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332;p18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8" name="Google Shape;333;p18"/>
          <p:cNvGraphicFramePr/>
          <p:nvPr/>
        </p:nvGraphicFramePr>
        <p:xfrm>
          <a:off x="899591" y="3832447"/>
          <a:ext cx="7344825" cy="13247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 dirty="0" err="1">
                          <a:solidFill>
                            <a:srgbClr val="FF0000"/>
                          </a:solidFill>
                        </a:rPr>
                        <a:t>def</a:t>
                      </a:r>
                      <a:r>
                        <a:rPr lang="en-US" sz="1800" b="1" u="none" strike="noStrike" cap="none" dirty="0">
                          <a:solidFill>
                            <a:srgbClr val="FF0000"/>
                          </a:solidFill>
                        </a:rPr>
                        <a:t> g():</a:t>
                      </a:r>
                      <a:endParaRPr sz="1000" u="none" strike="noStrike" cap="none" dirty="0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 dirty="0">
                          <a:solidFill>
                            <a:srgbClr val="FF0000"/>
                          </a:solidFill>
                        </a:rPr>
                        <a:t>  print(”Hello”)</a:t>
                      </a:r>
                      <a:endParaRPr sz="1000" u="none" strike="noStrike" cap="none" dirty="0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 dirty="0">
                          <a:solidFill>
                            <a:srgbClr val="FF0000"/>
                          </a:solidFill>
                        </a:rPr>
                        <a:t>  print(”</a:t>
                      </a:r>
                      <a:r>
                        <a:rPr lang="en-US" sz="1800" b="1" u="none" strike="noStrike" cap="none" dirty="0" err="1">
                          <a:solidFill>
                            <a:srgbClr val="FF0000"/>
                          </a:solidFill>
                        </a:rPr>
                        <a:t>Wrold</a:t>
                      </a:r>
                      <a:r>
                        <a:rPr lang="en-US" sz="1800" b="1" u="none" strike="noStrike" cap="none" dirty="0">
                          <a:solidFill>
                            <a:srgbClr val="FF0000"/>
                          </a:solidFill>
                        </a:rPr>
                        <a:t>”)</a:t>
                      </a:r>
                      <a:endParaRPr sz="1400" u="none" strike="noStrike" cap="none" dirty="0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9" name="Google Shape;265;p13"/>
          <p:cNvGrpSpPr/>
          <p:nvPr/>
        </p:nvGrpSpPr>
        <p:grpSpPr>
          <a:xfrm>
            <a:off x="2194194" y="3481958"/>
            <a:ext cx="790330" cy="319793"/>
            <a:chOff x="0" y="-1"/>
            <a:chExt cx="790329" cy="319791"/>
          </a:xfrm>
        </p:grpSpPr>
        <p:sp>
          <p:nvSpPr>
            <p:cNvPr id="20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53044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21"/>
          <p:cNvSpPr txBox="1"/>
          <p:nvPr/>
        </p:nvSpPr>
        <p:spPr>
          <a:xfrm>
            <a:off x="2241455" y="2699048"/>
            <a:ext cx="5120283" cy="60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200"/>
              <a:buFont typeface="Malgun Gothic"/>
              <a:buNone/>
            </a:pPr>
            <a:r>
              <a:rPr lang="en-US" sz="3200" b="0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1.</a:t>
            </a:r>
            <a:r>
              <a:rPr lang="en-US" sz="3200" b="0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함수의 정의와 호출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p21"/>
          <p:cNvSpPr txBox="1"/>
          <p:nvPr/>
        </p:nvSpPr>
        <p:spPr>
          <a:xfrm>
            <a:off x="2286317" y="3553852"/>
            <a:ext cx="5120283" cy="60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200"/>
              <a:buFont typeface="Malgun Gothic"/>
              <a:buNone/>
            </a:pPr>
            <a:r>
              <a:rPr lang="en-US" sz="32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2.</a:t>
            </a:r>
            <a:r>
              <a:rPr lang="en-US" sz="32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41" name="Google Shape;341;p21"/>
          <p:cNvGrpSpPr/>
          <p:nvPr/>
        </p:nvGrpSpPr>
        <p:grpSpPr>
          <a:xfrm>
            <a:off x="1300611" y="1196751"/>
            <a:ext cx="7182675" cy="851906"/>
            <a:chOff x="-1" y="0"/>
            <a:chExt cx="7182673" cy="851904"/>
          </a:xfrm>
        </p:grpSpPr>
        <p:grpSp>
          <p:nvGrpSpPr>
            <p:cNvPr id="342" name="Google Shape;342;p21"/>
            <p:cNvGrpSpPr/>
            <p:nvPr/>
          </p:nvGrpSpPr>
          <p:grpSpPr>
            <a:xfrm>
              <a:off x="-1" y="0"/>
              <a:ext cx="7182673" cy="851904"/>
              <a:chOff x="0" y="0"/>
              <a:chExt cx="7182671" cy="851903"/>
            </a:xfrm>
          </p:grpSpPr>
          <p:sp>
            <p:nvSpPr>
              <p:cNvPr id="343" name="Google Shape;343;p21"/>
              <p:cNvSpPr/>
              <p:nvPr/>
            </p:nvSpPr>
            <p:spPr>
              <a:xfrm>
                <a:off x="0" y="0"/>
                <a:ext cx="7182671" cy="851903"/>
              </a:xfrm>
              <a:prstGeom prst="roundRect">
                <a:avLst>
                  <a:gd name="adj" fmla="val 50000"/>
                </a:avLst>
              </a:prstGeom>
              <a:noFill/>
              <a:ln w="9525" cap="flat" cmpd="sng">
                <a:solidFill>
                  <a:srgbClr val="93CFF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" name="Google Shape;344;p21"/>
              <p:cNvSpPr/>
              <p:nvPr/>
            </p:nvSpPr>
            <p:spPr>
              <a:xfrm>
                <a:off x="0" y="0"/>
                <a:ext cx="754165" cy="851902"/>
              </a:xfrm>
              <a:prstGeom prst="ellipse">
                <a:avLst/>
              </a:prstGeom>
              <a:solidFill>
                <a:srgbClr val="93CFF7"/>
              </a:solidFill>
              <a:ln w="25400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EFEFE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FEFEFE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45" name="Google Shape;345;p21"/>
            <p:cNvSpPr txBox="1"/>
            <p:nvPr/>
          </p:nvSpPr>
          <p:spPr>
            <a:xfrm>
              <a:off x="1683" y="102790"/>
              <a:ext cx="775713" cy="6463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4000"/>
                <a:buFont typeface="Arial"/>
                <a:buNone/>
              </a:pPr>
              <a:r>
                <a:rPr lang="en-US" sz="4000" b="1" i="0" u="none" strike="noStrike" cap="none">
                  <a:solidFill>
                    <a:srgbClr val="FEFEFE"/>
                  </a:solidFill>
                  <a:latin typeface="Arial"/>
                  <a:ea typeface="Arial"/>
                  <a:cs typeface="Arial"/>
                  <a:sym typeface="Arial"/>
                </a:rPr>
                <a:t>01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21"/>
            <p:cNvSpPr txBox="1"/>
            <p:nvPr/>
          </p:nvSpPr>
          <p:spPr>
            <a:xfrm>
              <a:off x="853153" y="72008"/>
              <a:ext cx="6041346" cy="7010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sz="40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함수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685800" y="980728"/>
            <a:ext cx="7772400" cy="1400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lang="en-US" sz="6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Arial"/>
              </a:rPr>
              <a:t>I.</a:t>
            </a:r>
            <a:r>
              <a:rPr lang="en-US" sz="66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Batangche"/>
              </a:rPr>
              <a:t> </a:t>
            </a:r>
            <a:r>
              <a:rPr lang="en-US" sz="66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Malgun Gothic"/>
              </a:rPr>
              <a:t>프로그래밍</a:t>
            </a:r>
            <a:endParaRPr sz="66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02" name="Google Shape;102;p2"/>
          <p:cNvSpPr txBox="1"/>
          <p:nvPr/>
        </p:nvSpPr>
        <p:spPr>
          <a:xfrm>
            <a:off x="685788" y="4268638"/>
            <a:ext cx="78906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단원에서는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문제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해결을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위하여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설계한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알고리즘을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구체화하고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프로그램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효율성을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높이는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설계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방법을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학습한다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또한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여러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분야의</a:t>
            </a:r>
            <a:r>
              <a:rPr lang="en-US" sz="2400" b="0" i="0" u="none" strike="noStrike" cap="none" dirty="0">
                <a:solidFill>
                  <a:srgbClr val="FF0000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문제를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창의적으로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해결할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있는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재귀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설계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+mj-ea"/>
                <a:ea typeface="+mj-ea"/>
                <a:cs typeface="Helvetica Neue"/>
                <a:sym typeface="Helvetica Neue"/>
              </a:rPr>
              <a:t>방법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학습한다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22"/>
          <p:cNvSpPr txBox="1">
            <a:spLocks noGrp="1"/>
          </p:cNvSpPr>
          <p:nvPr>
            <p:ph type="body" idx="1"/>
          </p:nvPr>
        </p:nvSpPr>
        <p:spPr>
          <a:xfrm>
            <a:off x="755575" y="2780927"/>
            <a:ext cx="7632850" cy="2664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25"/>
              <a:buFont typeface="Wingdings" panose="05000000000000000000" pitchFamily="2" charset="2"/>
              <a:buChar char="§"/>
            </a:pP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값을</a:t>
            </a:r>
            <a:r>
              <a:rPr lang="en-US" dirty="0">
                <a:latin typeface="+mj-ea"/>
                <a:ea typeface="+mj-ea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반환하고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매개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변수를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사용하는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설계할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dirty="0">
                <a:latin typeface="+mj-ea"/>
                <a:ea typeface="+mj-ea"/>
              </a:rPr>
              <a:t>.</a:t>
            </a:r>
            <a:endParaRPr dirty="0">
              <a:latin typeface="+mj-ea"/>
              <a:ea typeface="+mj-ea"/>
            </a:endParaRPr>
          </a:p>
          <a:p>
            <a:pPr lvl="0" indent="-457200" algn="just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25"/>
              <a:buFont typeface="Wingdings" panose="05000000000000000000" pitchFamily="2" charset="2"/>
              <a:buChar char="§"/>
            </a:pP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지역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변수와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전역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변수를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사용하는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설계할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dirty="0">
                <a:latin typeface="+mj-ea"/>
                <a:ea typeface="+mj-ea"/>
              </a:rPr>
              <a:t>.</a:t>
            </a:r>
            <a:endParaRPr dirty="0">
              <a:latin typeface="+mj-ea"/>
              <a:ea typeface="+mj-ea"/>
            </a:endParaRPr>
          </a:p>
        </p:txBody>
      </p:sp>
      <p:sp>
        <p:nvSpPr>
          <p:cNvPr id="352" name="Google Shape;352;p22"/>
          <p:cNvSpPr txBox="1"/>
          <p:nvPr/>
        </p:nvSpPr>
        <p:spPr>
          <a:xfrm>
            <a:off x="45719" y="1690937"/>
            <a:ext cx="9052561" cy="6695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4183CB"/>
                </a:solidFill>
                <a:latin typeface="+mj-ea"/>
                <a:ea typeface="+mj-ea"/>
                <a:sym typeface="Arial"/>
              </a:rPr>
              <a:t>- </a:t>
            </a:r>
            <a:r>
              <a:rPr lang="en-US" sz="3600" b="1" i="0" u="none" strike="noStrike" cap="none" dirty="0" err="1">
                <a:solidFill>
                  <a:srgbClr val="4183CB"/>
                </a:solidFill>
                <a:latin typeface="+mj-ea"/>
                <a:ea typeface="+mj-ea"/>
                <a:cs typeface="Helvetica Neue"/>
                <a:sym typeface="Helvetica Neue"/>
              </a:rPr>
              <a:t>학습</a:t>
            </a:r>
            <a:r>
              <a:rPr lang="en-US" sz="3600" b="1" i="0" u="none" strike="noStrike" cap="none" dirty="0">
                <a:solidFill>
                  <a:srgbClr val="4183CB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3600" b="1" i="0" u="none" strike="noStrike" cap="none" dirty="0" err="1">
                <a:solidFill>
                  <a:srgbClr val="4183CB"/>
                </a:solidFill>
                <a:latin typeface="+mj-ea"/>
                <a:ea typeface="+mj-ea"/>
                <a:cs typeface="Helvetica Neue"/>
                <a:sym typeface="Helvetica Neue"/>
              </a:rPr>
              <a:t>목표</a:t>
            </a:r>
            <a:r>
              <a:rPr lang="en-US" sz="3600" b="1" i="0" u="none" strike="noStrike" cap="none" dirty="0">
                <a:solidFill>
                  <a:srgbClr val="4183CB"/>
                </a:solidFill>
                <a:latin typeface="+mj-ea"/>
                <a:ea typeface="+mj-ea"/>
                <a:sym typeface="Arial"/>
              </a:rPr>
              <a:t> - 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grpSp>
        <p:nvGrpSpPr>
          <p:cNvPr id="353" name="Google Shape;353;p22"/>
          <p:cNvGrpSpPr/>
          <p:nvPr/>
        </p:nvGrpSpPr>
        <p:grpSpPr>
          <a:xfrm>
            <a:off x="7972328" y="333028"/>
            <a:ext cx="977857" cy="294643"/>
            <a:chOff x="0" y="0"/>
            <a:chExt cx="977856" cy="294641"/>
          </a:xfrm>
        </p:grpSpPr>
        <p:sp>
          <p:nvSpPr>
            <p:cNvPr id="354" name="Google Shape;354;p22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22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17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56" name="Google Shape;356;p22"/>
          <p:cNvSpPr txBox="1"/>
          <p:nvPr/>
        </p:nvSpPr>
        <p:spPr>
          <a:xfrm>
            <a:off x="585272" y="116627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23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637" cy="460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반환값과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매개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변수의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사용</a:t>
            </a:r>
            <a:r>
              <a:rPr lang="en-US" b="1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dirty="0"/>
          </a:p>
        </p:txBody>
      </p:sp>
      <p:grpSp>
        <p:nvGrpSpPr>
          <p:cNvPr id="362" name="Google Shape;362;p23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363" name="Google Shape;363;p23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23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17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65" name="Google Shape;365;p23"/>
          <p:cNvSpPr txBox="1"/>
          <p:nvPr/>
        </p:nvSpPr>
        <p:spPr>
          <a:xfrm>
            <a:off x="591445" y="1582797"/>
            <a:ext cx="818330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반환값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(return value)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과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매개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변수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(parameter)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유무에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따라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네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가지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형태로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구분할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sp>
        <p:nvSpPr>
          <p:cNvPr id="366" name="Google Shape;366;p23"/>
          <p:cNvSpPr txBox="1"/>
          <p:nvPr/>
        </p:nvSpPr>
        <p:spPr>
          <a:xfrm>
            <a:off x="585272" y="116628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136" y="2605026"/>
            <a:ext cx="6591664" cy="415266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24"/>
          <p:cNvSpPr txBox="1"/>
          <p:nvPr/>
        </p:nvSpPr>
        <p:spPr>
          <a:xfrm>
            <a:off x="591445" y="1906617"/>
            <a:ext cx="8183307" cy="364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return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명령을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실행하면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해당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중단되고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호출하였던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위치로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복귀하는데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호출하였던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위치에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원하는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되돌려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놓으며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복귀할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때도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return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명령을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사용한다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도중에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return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명령을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실행하면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정의된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나머지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부분은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더 </a:t>
            </a:r>
            <a:r>
              <a:rPr lang="en-US" sz="22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이상</a:t>
            </a:r>
            <a:r>
              <a:rPr lang="en-US" sz="22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실행되지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않으며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호출하였던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위치로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바로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복귀하여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그 </a:t>
            </a:r>
            <a:r>
              <a:rPr lang="en-US" sz="22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다음</a:t>
            </a:r>
            <a:r>
              <a:rPr lang="en-US" sz="22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단계의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명령을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실행한다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sp>
        <p:nvSpPr>
          <p:cNvPr id="373" name="Google Shape;373;p24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반환값과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매개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사용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4" name="Google Shape;374;p24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375" name="Google Shape;375;p24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24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17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7" name="Google Shape;377;p24"/>
          <p:cNvSpPr txBox="1"/>
          <p:nvPr/>
        </p:nvSpPr>
        <p:spPr>
          <a:xfrm>
            <a:off x="585272" y="116627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24"/>
          <p:cNvSpPr txBox="1"/>
          <p:nvPr/>
        </p:nvSpPr>
        <p:spPr>
          <a:xfrm>
            <a:off x="1517962" y="6476298"/>
            <a:ext cx="7002565" cy="252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1000"/>
              <a:buFont typeface="Malgun Gothic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return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명령으로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함수를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호출하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였던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위치에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되돌려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놓는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값을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리턴값이라고도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부른다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9" name="Google Shape;379;p24" descr="그림 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8816" y="6453335"/>
            <a:ext cx="816534" cy="2995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5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반환값과 매개 변수의 사용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5" name="Google Shape;385;p25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386" name="Google Shape;386;p25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25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18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8" name="Google Shape;388;p25"/>
          <p:cNvSpPr txBox="1"/>
          <p:nvPr/>
        </p:nvSpPr>
        <p:spPr>
          <a:xfrm>
            <a:off x="585272" y="116626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p25"/>
          <p:cNvSpPr txBox="1"/>
          <p:nvPr/>
        </p:nvSpPr>
        <p:spPr>
          <a:xfrm>
            <a:off x="591445" y="1563747"/>
            <a:ext cx="8183307" cy="600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호출에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대한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예시</a:t>
            </a:r>
            <a:r>
              <a:rPr lang="en-US" sz="2200" b="0" i="0" u="none" strike="noStrike" cap="none" dirty="0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1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0" name="Google Shape;390;p25" descr="그림 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5773" y="2132856"/>
            <a:ext cx="7412451" cy="4536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6"/>
          <p:cNvSpPr txBox="1"/>
          <p:nvPr/>
        </p:nvSpPr>
        <p:spPr>
          <a:xfrm>
            <a:off x="482999" y="1045552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반환값과 매개 변수의 사용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6" name="Google Shape;396;p26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397" name="Google Shape;397;p26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26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18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99" name="Google Shape;399;p26"/>
          <p:cNvSpPr txBox="1"/>
          <p:nvPr/>
        </p:nvSpPr>
        <p:spPr>
          <a:xfrm>
            <a:off x="585272" y="116626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Google Shape;400;p26"/>
          <p:cNvSpPr txBox="1"/>
          <p:nvPr/>
        </p:nvSpPr>
        <p:spPr>
          <a:xfrm>
            <a:off x="591445" y="1744722"/>
            <a:ext cx="8183307" cy="600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호출에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대한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예시</a:t>
            </a:r>
            <a:r>
              <a:rPr lang="en-US" sz="2200" b="0" i="0" u="none" strike="noStrike" cap="none" dirty="0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1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986206" y="2675782"/>
            <a:ext cx="6984776" cy="1368152"/>
          </a:xfrm>
          <a:prstGeom prst="roundRect">
            <a:avLst/>
          </a:prstGeom>
          <a:solidFill>
            <a:srgbClr val="C9C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201933"/>
            <a:ext cx="1561719" cy="738799"/>
          </a:xfrm>
          <a:prstGeom prst="rect">
            <a:avLst/>
          </a:prstGeom>
        </p:spPr>
      </p:pic>
      <p:sp>
        <p:nvSpPr>
          <p:cNvPr id="18" name="모서리가 둥근 직사각형 17"/>
          <p:cNvSpPr/>
          <p:nvPr/>
        </p:nvSpPr>
        <p:spPr bwMode="auto">
          <a:xfrm>
            <a:off x="971600" y="4842656"/>
            <a:ext cx="6999382" cy="1186669"/>
          </a:xfrm>
          <a:prstGeom prst="roundRect">
            <a:avLst/>
          </a:prstGeom>
          <a:noFill/>
          <a:ln w="1905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91" y="4338600"/>
            <a:ext cx="2082554" cy="72008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115617" y="2821099"/>
            <a:ext cx="67310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600" dirty="0" smtClean="0">
                <a:latin typeface="+mj-ea"/>
                <a:ea typeface="+mj-ea"/>
              </a:rPr>
              <a:t>03</a:t>
            </a:r>
            <a:r>
              <a:rPr lang="ko-KR" altLang="en-US" sz="1600" dirty="0">
                <a:latin typeface="+mj-ea"/>
                <a:ea typeface="+mj-ea"/>
              </a:rPr>
              <a:t>번 줄에서 </a:t>
            </a:r>
            <a:r>
              <a:rPr lang="en-US" altLang="ko-KR" sz="1600" dirty="0">
                <a:latin typeface="+mj-ea"/>
                <a:ea typeface="+mj-ea"/>
              </a:rPr>
              <a:t>return </a:t>
            </a:r>
            <a:r>
              <a:rPr lang="ko-KR" altLang="en-US" sz="1600" dirty="0">
                <a:latin typeface="+mj-ea"/>
                <a:ea typeface="+mj-ea"/>
              </a:rPr>
              <a:t>명령을 실행하여 함수가 </a:t>
            </a:r>
            <a:r>
              <a:rPr lang="ko-KR" altLang="en-US" sz="1600" dirty="0" smtClean="0">
                <a:latin typeface="+mj-ea"/>
                <a:ea typeface="+mj-ea"/>
              </a:rPr>
              <a:t>호출하였던 </a:t>
            </a:r>
            <a:r>
              <a:rPr lang="ko-KR" altLang="en-US" sz="1600" dirty="0">
                <a:latin typeface="+mj-ea"/>
                <a:ea typeface="+mj-ea"/>
              </a:rPr>
              <a:t>위치로 복귀하면 </a:t>
            </a:r>
            <a:r>
              <a:rPr lang="en-US" altLang="ko-KR" sz="1600" dirty="0">
                <a:latin typeface="+mj-ea"/>
                <a:ea typeface="+mj-ea"/>
              </a:rPr>
              <a:t>04</a:t>
            </a:r>
            <a:r>
              <a:rPr lang="ko-KR" altLang="en-US" sz="1600" dirty="0">
                <a:latin typeface="+mj-ea"/>
                <a:ea typeface="+mj-ea"/>
              </a:rPr>
              <a:t>번 줄의 명령이 실행되지는 </a:t>
            </a:r>
            <a:r>
              <a:rPr lang="ko-KR" altLang="en-US" sz="1600" dirty="0" smtClean="0">
                <a:latin typeface="+mj-ea"/>
                <a:ea typeface="+mj-ea"/>
              </a:rPr>
              <a:t>않지만</a:t>
            </a:r>
            <a:r>
              <a:rPr lang="en-US" altLang="ko-KR" sz="1600" dirty="0">
                <a:latin typeface="+mj-ea"/>
                <a:ea typeface="+mj-ea"/>
              </a:rPr>
              <a:t>, </a:t>
            </a:r>
            <a:r>
              <a:rPr lang="ko-KR" altLang="en-US" sz="1600" dirty="0">
                <a:latin typeface="+mj-ea"/>
                <a:ea typeface="+mj-ea"/>
              </a:rPr>
              <a:t>프로그래밍 언어 문법에는 문제가 없으므로 </a:t>
            </a:r>
            <a:r>
              <a:rPr lang="ko-KR" altLang="en-US" sz="1600" dirty="0" smtClean="0">
                <a:latin typeface="+mj-ea"/>
                <a:ea typeface="+mj-ea"/>
              </a:rPr>
              <a:t>프로그램을 </a:t>
            </a:r>
            <a:r>
              <a:rPr lang="ko-KR" altLang="en-US" sz="1600" dirty="0">
                <a:latin typeface="+mj-ea"/>
                <a:ea typeface="+mj-ea"/>
              </a:rPr>
              <a:t>실행하는 과정에서 오류가 발생하지 않는다</a:t>
            </a:r>
            <a:r>
              <a:rPr lang="en-US" altLang="ko-KR" sz="1600" dirty="0">
                <a:latin typeface="+mj-ea"/>
                <a:ea typeface="+mj-ea"/>
              </a:rPr>
              <a:t>. </a:t>
            </a:r>
            <a:endParaRPr lang="ko-KR" altLang="en-US" sz="1600" dirty="0"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05774" y="5010479"/>
            <a:ext cx="67310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600" dirty="0" smtClean="0">
                <a:latin typeface="+mj-ea"/>
                <a:ea typeface="+mj-ea"/>
              </a:rPr>
              <a:t>함수의 </a:t>
            </a:r>
            <a:r>
              <a:rPr lang="ko-KR" altLang="en-US" sz="1600" dirty="0">
                <a:latin typeface="+mj-ea"/>
                <a:ea typeface="+mj-ea"/>
              </a:rPr>
              <a:t>마지막에서 </a:t>
            </a:r>
            <a:r>
              <a:rPr lang="en-US" altLang="ko-KR" sz="1600" dirty="0">
                <a:latin typeface="+mj-ea"/>
                <a:ea typeface="+mj-ea"/>
              </a:rPr>
              <a:t>return </a:t>
            </a:r>
            <a:r>
              <a:rPr lang="ko-KR" altLang="en-US" sz="1600" dirty="0">
                <a:latin typeface="+mj-ea"/>
                <a:ea typeface="+mj-ea"/>
              </a:rPr>
              <a:t>명령이 없어도 함수를 </a:t>
            </a:r>
            <a:r>
              <a:rPr lang="ko-KR" altLang="en-US" sz="1600" dirty="0" smtClean="0">
                <a:latin typeface="+mj-ea"/>
                <a:ea typeface="+mj-ea"/>
              </a:rPr>
              <a:t>호출하였던 </a:t>
            </a:r>
            <a:r>
              <a:rPr lang="ko-KR" altLang="en-US" sz="1600" dirty="0">
                <a:latin typeface="+mj-ea"/>
                <a:ea typeface="+mj-ea"/>
              </a:rPr>
              <a:t>위치로 복귀시키는 것은 함수 실행이 종료된 후 </a:t>
            </a:r>
            <a:r>
              <a:rPr lang="ko-KR" altLang="en-US" sz="1600" dirty="0" smtClean="0">
                <a:latin typeface="+mj-ea"/>
                <a:ea typeface="+mj-ea"/>
              </a:rPr>
              <a:t>자동으로 </a:t>
            </a:r>
            <a:r>
              <a:rPr lang="en-US" altLang="ko-KR" sz="1600" dirty="0">
                <a:latin typeface="+mj-ea"/>
                <a:ea typeface="+mj-ea"/>
              </a:rPr>
              <a:t>return </a:t>
            </a:r>
            <a:r>
              <a:rPr lang="ko-KR" altLang="en-US" sz="1600" dirty="0">
                <a:latin typeface="+mj-ea"/>
                <a:ea typeface="+mj-ea"/>
              </a:rPr>
              <a:t>명령이 실행되는 것으로 생각할 수 있다</a:t>
            </a:r>
            <a:r>
              <a:rPr lang="en-US" altLang="ko-KR" sz="1600" dirty="0">
                <a:latin typeface="+mj-ea"/>
                <a:ea typeface="+mj-ea"/>
              </a:rPr>
              <a:t>. </a:t>
            </a:r>
            <a:r>
              <a:rPr lang="ko-KR" altLang="en-US" sz="1600" dirty="0" smtClean="0">
                <a:latin typeface="+mj-ea"/>
                <a:ea typeface="+mj-ea"/>
              </a:rPr>
              <a:t> 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7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반환값과 매개 변수의 사용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08" name="Google Shape;408;p27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409" name="Google Shape;409;p27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27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18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1" name="Google Shape;411;p27"/>
          <p:cNvSpPr txBox="1"/>
          <p:nvPr/>
        </p:nvSpPr>
        <p:spPr>
          <a:xfrm>
            <a:off x="585272" y="116626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27"/>
          <p:cNvSpPr txBox="1"/>
          <p:nvPr/>
        </p:nvSpPr>
        <p:spPr>
          <a:xfrm>
            <a:off x="591445" y="1744722"/>
            <a:ext cx="8183307" cy="44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 호출에 대한 예시</a:t>
            </a:r>
            <a:r>
              <a:rPr lang="en-US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3" name="Google Shape;413;p27" descr="그림 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0785" y="2366470"/>
            <a:ext cx="7862429" cy="40868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Google Shape;418;p28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28"/>
          <p:cNvSpPr txBox="1"/>
          <p:nvPr/>
        </p:nvSpPr>
        <p:spPr>
          <a:xfrm>
            <a:off x="2745511" y="145207"/>
            <a:ext cx="5669201" cy="494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Malgun Gothic"/>
              <a:buNone/>
            </a:pPr>
            <a:r>
              <a:rPr lang="en-US" sz="25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3.14152 </a:t>
            </a:r>
            <a:r>
              <a:rPr lang="en-US" sz="25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반환하기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0" name="Google Shape;420;p28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1" name="Google Shape;421;p28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422" name="Google Shape;422;p28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28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19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4" name="Google Shape;424;p28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8086727" cy="954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800"/>
              <a:buFont typeface="Helvetica Neue"/>
              <a:buChar char="●"/>
            </a:pPr>
            <a:r>
              <a:rPr lang="en-US" sz="2400" dirty="0" err="1">
                <a:latin typeface="Helvetica Neue"/>
                <a:ea typeface="Helvetica Neue"/>
                <a:cs typeface="Helvetica Neue"/>
                <a:sym typeface="Helvetica Neue"/>
              </a:rPr>
              <a:t>실숫값</a:t>
            </a:r>
            <a:r>
              <a:rPr lang="en-US" sz="2400" dirty="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1" dirty="0"/>
              <a:t>3.141592</a:t>
            </a:r>
            <a:r>
              <a:rPr lang="en-US" sz="2400" dirty="0">
                <a:latin typeface="Helvetica Neue"/>
                <a:ea typeface="Helvetica Neue"/>
                <a:cs typeface="Helvetica Neue"/>
                <a:sym typeface="Helvetica Neue"/>
              </a:rPr>
              <a:t>를 </a:t>
            </a:r>
            <a:r>
              <a:rPr lang="en-US" sz="2400" dirty="0" err="1">
                <a:latin typeface="Helvetica Neue"/>
                <a:ea typeface="Helvetica Neue"/>
                <a:cs typeface="Helvetica Neue"/>
                <a:sym typeface="Helvetica Neue"/>
              </a:rPr>
              <a:t>반환하는</a:t>
            </a:r>
            <a:r>
              <a:rPr lang="en-US" sz="2400" dirty="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dirty="0" err="1">
                <a:latin typeface="Helvetica Neue"/>
                <a:ea typeface="Helvetica Neue"/>
                <a:cs typeface="Helvetica Neue"/>
                <a:sym typeface="Helvetica Neue"/>
              </a:rPr>
              <a:t>함수</a:t>
            </a:r>
            <a:r>
              <a:rPr lang="en-US" sz="2400" dirty="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b="1" dirty="0"/>
              <a:t>g( )</a:t>
            </a:r>
            <a:r>
              <a:rPr lang="en-US" sz="2400" dirty="0">
                <a:latin typeface="Helvetica Neue"/>
                <a:ea typeface="Helvetica Neue"/>
                <a:cs typeface="Helvetica Neue"/>
                <a:sym typeface="Helvetica Neue"/>
              </a:rPr>
              <a:t>를 </a:t>
            </a:r>
            <a:r>
              <a:rPr lang="en-US" sz="2400" dirty="0" err="1">
                <a:latin typeface="Helvetica Neue"/>
                <a:ea typeface="Helvetica Neue"/>
                <a:cs typeface="Helvetica Neue"/>
                <a:sym typeface="Helvetica Neue"/>
              </a:rPr>
              <a:t>정의해</a:t>
            </a:r>
            <a:r>
              <a:rPr lang="en-US" sz="2400" dirty="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 dirty="0" err="1">
                <a:latin typeface="Helvetica Neue"/>
                <a:ea typeface="Helvetica Neue"/>
                <a:cs typeface="Helvetica Neue"/>
                <a:sym typeface="Helvetica Neue"/>
              </a:rPr>
              <a:t>보자</a:t>
            </a:r>
            <a:r>
              <a:rPr lang="en-US" sz="2400" b="1" dirty="0"/>
              <a:t>.</a:t>
            </a:r>
            <a:endParaRPr sz="2400" dirty="0"/>
          </a:p>
        </p:txBody>
      </p:sp>
      <p:grpSp>
        <p:nvGrpSpPr>
          <p:cNvPr id="425" name="Google Shape;425;p28"/>
          <p:cNvGrpSpPr/>
          <p:nvPr/>
        </p:nvGrpSpPr>
        <p:grpSpPr>
          <a:xfrm>
            <a:off x="899591" y="3501008"/>
            <a:ext cx="1224139" cy="404929"/>
            <a:chOff x="0" y="0"/>
            <a:chExt cx="1224137" cy="404928"/>
          </a:xfrm>
        </p:grpSpPr>
        <p:sp>
          <p:nvSpPr>
            <p:cNvPr id="426" name="Google Shape;426;p28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28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428" name="Google Shape;428;p28"/>
          <p:cNvGraphicFramePr/>
          <p:nvPr/>
        </p:nvGraphicFramePr>
        <p:xfrm>
          <a:off x="899591" y="3832447"/>
          <a:ext cx="7344825" cy="13247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29" name="Google Shape;429;p28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반환값과 매개 변수의 사용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304627" y="3436623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" name="Google Shape;434;p29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29"/>
          <p:cNvSpPr txBox="1"/>
          <p:nvPr/>
        </p:nvSpPr>
        <p:spPr>
          <a:xfrm>
            <a:off x="2745511" y="145207"/>
            <a:ext cx="5669201" cy="494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Malgun Gothic"/>
              <a:buNone/>
            </a:pPr>
            <a:r>
              <a:rPr lang="en-US" sz="25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3.14152 </a:t>
            </a:r>
            <a:r>
              <a:rPr lang="en-US" sz="25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반환하기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p29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37" name="Google Shape;437;p29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438" name="Google Shape;438;p29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29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19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40" name="Google Shape;440;p29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8507291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800"/>
              <a:buFont typeface="Helvetica Neue"/>
              <a:buChar char="●"/>
            </a:pPr>
            <a:r>
              <a:rPr lang="en-US" sz="2400" dirty="0" err="1">
                <a:latin typeface="+mj-ea"/>
                <a:ea typeface="+mj-ea"/>
                <a:cs typeface="Helvetica Neue"/>
                <a:sym typeface="Helvetica Neue"/>
              </a:rPr>
              <a:t>실숫값</a:t>
            </a:r>
            <a:r>
              <a:rPr lang="en-US" sz="24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dirty="0">
                <a:latin typeface="+mj-ea"/>
                <a:ea typeface="+mj-ea"/>
              </a:rPr>
              <a:t>3.141592</a:t>
            </a:r>
            <a:r>
              <a:rPr lang="en-US" sz="2400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sz="2400" dirty="0" err="1">
                <a:latin typeface="+mj-ea"/>
                <a:ea typeface="+mj-ea"/>
                <a:cs typeface="Helvetica Neue"/>
                <a:sym typeface="Helvetica Neue"/>
              </a:rPr>
              <a:t>반환하는</a:t>
            </a:r>
            <a:r>
              <a:rPr lang="en-US" sz="24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dirty="0" err="1"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24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dirty="0">
                <a:latin typeface="+mj-ea"/>
                <a:ea typeface="+mj-ea"/>
              </a:rPr>
              <a:t>g( )</a:t>
            </a:r>
            <a:r>
              <a:rPr lang="en-US" sz="2400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sz="2400" dirty="0" err="1">
                <a:latin typeface="+mj-ea"/>
                <a:ea typeface="+mj-ea"/>
                <a:cs typeface="Helvetica Neue"/>
                <a:sym typeface="Helvetica Neue"/>
              </a:rPr>
              <a:t>정의해</a:t>
            </a:r>
            <a:r>
              <a:rPr lang="en-US" sz="24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2400" b="1" dirty="0">
                <a:latin typeface="+mj-ea"/>
                <a:ea typeface="+mj-ea"/>
              </a:rPr>
              <a:t>.</a:t>
            </a:r>
            <a:endParaRPr sz="2400" dirty="0">
              <a:latin typeface="+mj-ea"/>
              <a:ea typeface="+mj-ea"/>
            </a:endParaRPr>
          </a:p>
        </p:txBody>
      </p:sp>
      <p:grpSp>
        <p:nvGrpSpPr>
          <p:cNvPr id="441" name="Google Shape;441;p29"/>
          <p:cNvGrpSpPr/>
          <p:nvPr/>
        </p:nvGrpSpPr>
        <p:grpSpPr>
          <a:xfrm>
            <a:off x="899591" y="3501008"/>
            <a:ext cx="1224139" cy="404929"/>
            <a:chOff x="0" y="0"/>
            <a:chExt cx="1224137" cy="404928"/>
          </a:xfrm>
        </p:grpSpPr>
        <p:sp>
          <p:nvSpPr>
            <p:cNvPr id="442" name="Google Shape;442;p29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29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444" name="Google Shape;444;p29"/>
          <p:cNvGraphicFramePr/>
          <p:nvPr/>
        </p:nvGraphicFramePr>
        <p:xfrm>
          <a:off x="899591" y="3832447"/>
          <a:ext cx="7344825" cy="13247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def g():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return 3.141592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45" name="Google Shape;445;p29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반환값과 매개 변수의 사용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" name="Google Shape;265;p13"/>
          <p:cNvGrpSpPr/>
          <p:nvPr/>
        </p:nvGrpSpPr>
        <p:grpSpPr>
          <a:xfrm>
            <a:off x="2304627" y="3436623"/>
            <a:ext cx="790330" cy="319793"/>
            <a:chOff x="0" y="-1"/>
            <a:chExt cx="790329" cy="319791"/>
          </a:xfrm>
        </p:grpSpPr>
        <p:sp>
          <p:nvSpPr>
            <p:cNvPr id="16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" name="Google Shape;450;p30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30"/>
          <p:cNvSpPr txBox="1"/>
          <p:nvPr/>
        </p:nvSpPr>
        <p:spPr>
          <a:xfrm>
            <a:off x="2745511" y="135682"/>
            <a:ext cx="5669201" cy="494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Malgun Gothic"/>
              <a:buNone/>
            </a:pPr>
            <a:r>
              <a:rPr lang="en-US" sz="25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부호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5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바꾸어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5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출력하기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30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53" name="Google Shape;453;p30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454" name="Google Shape;454;p30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5" name="Google Shape;455;p30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19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6" name="Google Shape;456;p30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8507291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fontScale="62500" lnSpcReduction="20000"/>
          </a:bodyPr>
          <a:lstStyle/>
          <a:p>
            <a:pPr marL="216027" lvl="0" indent="-21602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125"/>
              <a:buFont typeface="Helvetica Neue"/>
              <a:buChar char="●"/>
            </a:pP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정숫값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512" b="1" dirty="0">
                <a:latin typeface="+mj-ea"/>
                <a:ea typeface="+mj-ea"/>
              </a:rPr>
              <a:t>1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개를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부호를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반대로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바꾼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값을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출력하는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512" b="1" dirty="0">
                <a:latin typeface="+mj-ea"/>
                <a:ea typeface="+mj-ea"/>
              </a:rPr>
              <a:t>g( )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1512" b="1" dirty="0">
                <a:latin typeface="+mj-ea"/>
                <a:ea typeface="+mj-ea"/>
              </a:rPr>
              <a:t>.</a:t>
            </a:r>
            <a:endParaRPr dirty="0">
              <a:latin typeface="+mj-ea"/>
              <a:ea typeface="+mj-ea"/>
            </a:endParaRPr>
          </a:p>
          <a:p>
            <a:pPr marL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12"/>
              <a:buFont typeface="Noto Sans Symbols"/>
              <a:buNone/>
            </a:pPr>
            <a:r>
              <a:rPr lang="en-US" sz="1512" b="1" dirty="0">
                <a:latin typeface="+mj-ea"/>
                <a:ea typeface="+mj-ea"/>
              </a:rPr>
              <a:t>  </a:t>
            </a:r>
            <a:r>
              <a:rPr lang="en-US" b="0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</a:rPr>
              <a:t>(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참고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</a:rPr>
              <a:t>: -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</a:rPr>
              <a:t>n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은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</a:rPr>
              <a:t>n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에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저장된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값의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부호를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바꾼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값을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의미한다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</a:rPr>
              <a:t>.)</a:t>
            </a:r>
            <a:endParaRPr sz="1600" dirty="0">
              <a:latin typeface="+mj-ea"/>
              <a:ea typeface="+mj-ea"/>
            </a:endParaRPr>
          </a:p>
        </p:txBody>
      </p:sp>
      <p:grpSp>
        <p:nvGrpSpPr>
          <p:cNvPr id="457" name="Google Shape;457;p30"/>
          <p:cNvGrpSpPr/>
          <p:nvPr/>
        </p:nvGrpSpPr>
        <p:grpSpPr>
          <a:xfrm>
            <a:off x="899591" y="3501008"/>
            <a:ext cx="1224139" cy="404929"/>
            <a:chOff x="0" y="0"/>
            <a:chExt cx="1224137" cy="404928"/>
          </a:xfrm>
        </p:grpSpPr>
        <p:sp>
          <p:nvSpPr>
            <p:cNvPr id="458" name="Google Shape;458;p30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30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460" name="Google Shape;460;p30"/>
          <p:cNvGraphicFramePr/>
          <p:nvPr/>
        </p:nvGraphicFramePr>
        <p:xfrm>
          <a:off x="899591" y="3832447"/>
          <a:ext cx="7344825" cy="13247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61" name="Google Shape;461;p30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반환값과 매개 변수의 사용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304627" y="3436623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" name="Google Shape;450;p30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30"/>
          <p:cNvSpPr txBox="1"/>
          <p:nvPr/>
        </p:nvSpPr>
        <p:spPr>
          <a:xfrm>
            <a:off x="2745511" y="135682"/>
            <a:ext cx="5669201" cy="494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Malgun Gothic"/>
              <a:buNone/>
            </a:pPr>
            <a:r>
              <a:rPr lang="en-US" sz="25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부호 바꾸어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30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53" name="Google Shape;453;p30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454" name="Google Shape;454;p30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5" name="Google Shape;455;p30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19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6" name="Google Shape;456;p30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8507291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fontScale="62500" lnSpcReduction="20000"/>
          </a:bodyPr>
          <a:lstStyle/>
          <a:p>
            <a:pPr marL="216027" lvl="0" indent="-21602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125"/>
              <a:buFont typeface="Helvetica Neue"/>
              <a:buChar char="●"/>
            </a:pP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정숫값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512" b="1" dirty="0">
                <a:latin typeface="+mj-ea"/>
                <a:ea typeface="+mj-ea"/>
              </a:rPr>
              <a:t>1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개를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부호를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반대로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바꾼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값을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출력하는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512" b="1" dirty="0">
                <a:latin typeface="+mj-ea"/>
                <a:ea typeface="+mj-ea"/>
              </a:rPr>
              <a:t>g( )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1512" b="1" dirty="0">
                <a:latin typeface="+mj-ea"/>
                <a:ea typeface="+mj-ea"/>
              </a:rPr>
              <a:t>.</a:t>
            </a:r>
            <a:endParaRPr dirty="0">
              <a:latin typeface="+mj-ea"/>
              <a:ea typeface="+mj-ea"/>
            </a:endParaRPr>
          </a:p>
          <a:p>
            <a:pPr marL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12"/>
              <a:buFont typeface="Noto Sans Symbols"/>
              <a:buNone/>
            </a:pPr>
            <a:r>
              <a:rPr lang="en-US" sz="1512" b="1" dirty="0">
                <a:latin typeface="+mj-ea"/>
                <a:ea typeface="+mj-ea"/>
              </a:rPr>
              <a:t>  </a:t>
            </a:r>
            <a:r>
              <a:rPr lang="en-US" b="0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</a:rPr>
              <a:t>(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참고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</a:rPr>
              <a:t>: -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</a:rPr>
              <a:t>n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은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</a:rPr>
              <a:t>n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에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저장된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값의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부호를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바꾼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값을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600" b="0" dirty="0" err="1">
                <a:solidFill>
                  <a:srgbClr val="0000FF"/>
                </a:solidFill>
                <a:latin typeface="+mj-ea"/>
                <a:ea typeface="+mj-ea"/>
                <a:cs typeface="Helvetica Neue"/>
                <a:sym typeface="Helvetica Neue"/>
              </a:rPr>
              <a:t>의미한다</a:t>
            </a:r>
            <a:r>
              <a:rPr lang="en-US" sz="1600" b="0" dirty="0">
                <a:solidFill>
                  <a:srgbClr val="0000FF"/>
                </a:solidFill>
                <a:latin typeface="+mj-ea"/>
                <a:ea typeface="+mj-ea"/>
              </a:rPr>
              <a:t>.)</a:t>
            </a:r>
            <a:endParaRPr sz="1600" dirty="0">
              <a:latin typeface="+mj-ea"/>
              <a:ea typeface="+mj-ea"/>
            </a:endParaRPr>
          </a:p>
        </p:txBody>
      </p:sp>
      <p:sp>
        <p:nvSpPr>
          <p:cNvPr id="461" name="Google Shape;461;p30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반환값과 매개 변수의 사용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473;p31"/>
          <p:cNvGrpSpPr/>
          <p:nvPr/>
        </p:nvGrpSpPr>
        <p:grpSpPr>
          <a:xfrm>
            <a:off x="899591" y="3501008"/>
            <a:ext cx="1224139" cy="404929"/>
            <a:chOff x="0" y="0"/>
            <a:chExt cx="1224137" cy="404928"/>
          </a:xfrm>
        </p:grpSpPr>
        <p:sp>
          <p:nvSpPr>
            <p:cNvPr id="15" name="Google Shape;474;p31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475;p31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7" name="Google Shape;476;p31"/>
          <p:cNvGraphicFramePr/>
          <p:nvPr/>
        </p:nvGraphicFramePr>
        <p:xfrm>
          <a:off x="899591" y="3832447"/>
          <a:ext cx="7344825" cy="13247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 dirty="0" err="1">
                          <a:solidFill>
                            <a:srgbClr val="FF0000"/>
                          </a:solidFill>
                        </a:rPr>
                        <a:t>def</a:t>
                      </a:r>
                      <a:r>
                        <a:rPr lang="en-US" sz="1800" b="1" u="none" strike="noStrike" cap="none" dirty="0">
                          <a:solidFill>
                            <a:srgbClr val="FF0000"/>
                          </a:solidFill>
                        </a:rPr>
                        <a:t> g():</a:t>
                      </a:r>
                      <a:endParaRPr sz="1000" u="none" strike="noStrike" cap="none" dirty="0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 dirty="0">
                          <a:solidFill>
                            <a:srgbClr val="FF0000"/>
                          </a:solidFill>
                        </a:rPr>
                        <a:t>  print(-n)</a:t>
                      </a:r>
                      <a:endParaRPr sz="1400" u="none" strike="noStrike" cap="none" dirty="0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8" name="Google Shape;265;p13"/>
          <p:cNvGrpSpPr/>
          <p:nvPr/>
        </p:nvGrpSpPr>
        <p:grpSpPr>
          <a:xfrm>
            <a:off x="2304627" y="3436623"/>
            <a:ext cx="790330" cy="319793"/>
            <a:chOff x="0" y="-1"/>
            <a:chExt cx="790329" cy="319791"/>
          </a:xfrm>
        </p:grpSpPr>
        <p:sp>
          <p:nvSpPr>
            <p:cNvPr id="19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2459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title"/>
          </p:nvPr>
        </p:nvSpPr>
        <p:spPr>
          <a:xfrm>
            <a:off x="685800" y="980728"/>
            <a:ext cx="7772400" cy="1400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lang="en-US" sz="6600" b="1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Arial"/>
              </a:rPr>
              <a:t>I.</a:t>
            </a:r>
            <a:r>
              <a:rPr lang="en-US" sz="6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Batangche"/>
              </a:rPr>
              <a:t> </a:t>
            </a:r>
            <a:r>
              <a:rPr lang="en-US" sz="66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Malgun Gothic"/>
              </a:rPr>
              <a:t>프로그래밍</a:t>
            </a:r>
            <a:endParaRPr sz="66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grpSp>
        <p:nvGrpSpPr>
          <p:cNvPr id="108" name="Google Shape;108;p3"/>
          <p:cNvGrpSpPr/>
          <p:nvPr/>
        </p:nvGrpSpPr>
        <p:grpSpPr>
          <a:xfrm>
            <a:off x="1397455" y="3645023"/>
            <a:ext cx="7207839" cy="754166"/>
            <a:chOff x="20096" y="-1"/>
            <a:chExt cx="7207837" cy="754165"/>
          </a:xfrm>
        </p:grpSpPr>
        <p:grpSp>
          <p:nvGrpSpPr>
            <p:cNvPr id="109" name="Google Shape;109;p3"/>
            <p:cNvGrpSpPr/>
            <p:nvPr/>
          </p:nvGrpSpPr>
          <p:grpSpPr>
            <a:xfrm>
              <a:off x="45259" y="-1"/>
              <a:ext cx="7182674" cy="754165"/>
              <a:chOff x="-1" y="-1"/>
              <a:chExt cx="7182673" cy="754164"/>
            </a:xfrm>
          </p:grpSpPr>
          <p:sp>
            <p:nvSpPr>
              <p:cNvPr id="110" name="Google Shape;110;p3"/>
              <p:cNvSpPr/>
              <p:nvPr/>
            </p:nvSpPr>
            <p:spPr>
              <a:xfrm>
                <a:off x="0" y="0"/>
                <a:ext cx="7182672" cy="754163"/>
              </a:xfrm>
              <a:prstGeom prst="roundRect">
                <a:avLst>
                  <a:gd name="adj" fmla="val 50000"/>
                </a:avLst>
              </a:prstGeom>
              <a:noFill/>
              <a:ln w="9525" cap="flat" cmpd="sng">
                <a:solidFill>
                  <a:srgbClr val="93CFF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endParaRPr>
              </a:p>
            </p:txBody>
          </p:sp>
          <p:sp>
            <p:nvSpPr>
              <p:cNvPr id="111" name="Google Shape;111;p3"/>
              <p:cNvSpPr/>
              <p:nvPr/>
            </p:nvSpPr>
            <p:spPr>
              <a:xfrm>
                <a:off x="-1" y="-1"/>
                <a:ext cx="754163" cy="754164"/>
              </a:xfrm>
              <a:prstGeom prst="ellipse">
                <a:avLst/>
              </a:prstGeom>
              <a:solidFill>
                <a:srgbClr val="93CFF7"/>
              </a:solidFill>
              <a:ln w="25400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EFEFE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FEFEFE"/>
                  </a:solidFill>
                  <a:latin typeface="+mj-ea"/>
                  <a:ea typeface="+mj-ea"/>
                  <a:cs typeface="Arial"/>
                  <a:sym typeface="Arial"/>
                </a:endParaRPr>
              </a:p>
            </p:txBody>
          </p:sp>
        </p:grpSp>
        <p:sp>
          <p:nvSpPr>
            <p:cNvPr id="112" name="Google Shape;112;p3"/>
            <p:cNvSpPr txBox="1"/>
            <p:nvPr/>
          </p:nvSpPr>
          <p:spPr>
            <a:xfrm>
              <a:off x="20096" y="82056"/>
              <a:ext cx="769266" cy="6001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3300"/>
                <a:buFont typeface="Arial"/>
                <a:buNone/>
              </a:pPr>
              <a:r>
                <a:rPr lang="en-US" sz="3300" b="1" i="0" u="none" strike="noStrike" cap="none" dirty="0">
                  <a:solidFill>
                    <a:srgbClr val="FEFEFE"/>
                  </a:solidFill>
                  <a:latin typeface="+mj-ea"/>
                  <a:ea typeface="+mj-ea"/>
                  <a:cs typeface="Arial"/>
                  <a:sym typeface="Arial"/>
                </a:rPr>
                <a:t> 01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113" name="Google Shape;113;p3"/>
            <p:cNvSpPr txBox="1"/>
            <p:nvPr/>
          </p:nvSpPr>
          <p:spPr>
            <a:xfrm>
              <a:off x="898413" y="144015"/>
              <a:ext cx="6041345" cy="5231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US" sz="2800" b="1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rPr>
                <a:t>함수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</p:grpSp>
      <p:grpSp>
        <p:nvGrpSpPr>
          <p:cNvPr id="114" name="Google Shape;114;p3"/>
          <p:cNvGrpSpPr/>
          <p:nvPr/>
        </p:nvGrpSpPr>
        <p:grpSpPr>
          <a:xfrm>
            <a:off x="1377360" y="4907085"/>
            <a:ext cx="7227932" cy="754166"/>
            <a:chOff x="0" y="-1"/>
            <a:chExt cx="7227931" cy="754165"/>
          </a:xfrm>
        </p:grpSpPr>
        <p:grpSp>
          <p:nvGrpSpPr>
            <p:cNvPr id="115" name="Google Shape;115;p3"/>
            <p:cNvGrpSpPr/>
            <p:nvPr/>
          </p:nvGrpSpPr>
          <p:grpSpPr>
            <a:xfrm>
              <a:off x="45259" y="-1"/>
              <a:ext cx="7182672" cy="754165"/>
              <a:chOff x="0" y="-1"/>
              <a:chExt cx="7182671" cy="754164"/>
            </a:xfrm>
          </p:grpSpPr>
          <p:sp>
            <p:nvSpPr>
              <p:cNvPr id="116" name="Google Shape;116;p3"/>
              <p:cNvSpPr/>
              <p:nvPr/>
            </p:nvSpPr>
            <p:spPr>
              <a:xfrm>
                <a:off x="0" y="0"/>
                <a:ext cx="7182671" cy="754163"/>
              </a:xfrm>
              <a:prstGeom prst="roundRect">
                <a:avLst>
                  <a:gd name="adj" fmla="val 50000"/>
                </a:avLst>
              </a:prstGeom>
              <a:solidFill>
                <a:srgbClr val="FEFEFE"/>
              </a:solidFill>
              <a:ln w="952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endParaRPr>
              </a:p>
            </p:txBody>
          </p:sp>
          <p:sp>
            <p:nvSpPr>
              <p:cNvPr id="117" name="Google Shape;117;p3"/>
              <p:cNvSpPr/>
              <p:nvPr/>
            </p:nvSpPr>
            <p:spPr>
              <a:xfrm>
                <a:off x="0" y="-1"/>
                <a:ext cx="754163" cy="754164"/>
              </a:xfrm>
              <a:prstGeom prst="ellipse">
                <a:avLst/>
              </a:prstGeom>
              <a:solidFill>
                <a:srgbClr val="93CFF7"/>
              </a:solidFill>
              <a:ln w="25400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EFEFE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FEFEFE"/>
                  </a:solidFill>
                  <a:latin typeface="+mj-ea"/>
                  <a:ea typeface="+mj-ea"/>
                  <a:cs typeface="Arial"/>
                  <a:sym typeface="Arial"/>
                </a:endParaRPr>
              </a:p>
            </p:txBody>
          </p:sp>
        </p:grpSp>
        <p:sp>
          <p:nvSpPr>
            <p:cNvPr id="118" name="Google Shape;118;p3"/>
            <p:cNvSpPr txBox="1"/>
            <p:nvPr/>
          </p:nvSpPr>
          <p:spPr>
            <a:xfrm>
              <a:off x="0" y="79121"/>
              <a:ext cx="769266" cy="6001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3300"/>
                <a:buFont typeface="Arial"/>
                <a:buNone/>
              </a:pPr>
              <a:r>
                <a:rPr lang="en-US" sz="3300" b="1" i="0" u="none" strike="noStrike" cap="none">
                  <a:solidFill>
                    <a:srgbClr val="FEFEFE"/>
                  </a:solidFill>
                  <a:latin typeface="+mj-ea"/>
                  <a:ea typeface="+mj-ea"/>
                  <a:cs typeface="Arial"/>
                  <a:sym typeface="Arial"/>
                </a:rPr>
                <a:t> 02</a:t>
              </a:r>
              <a:endParaRPr sz="1400" b="0" i="0" u="none" strike="noStrike" cap="none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119" name="Google Shape;119;p3"/>
            <p:cNvSpPr txBox="1"/>
            <p:nvPr/>
          </p:nvSpPr>
          <p:spPr>
            <a:xfrm>
              <a:off x="898412" y="157791"/>
              <a:ext cx="6041345" cy="5231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US" sz="2800" b="1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rPr>
                <a:t>재귀</a:t>
              </a:r>
              <a:r>
                <a:rPr lang="en-US" sz="2800" b="1" i="0" u="none" strike="noStrike" cap="none" dirty="0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rPr>
                <a:t>함수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32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반환값과 매개 변수의 사용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83" name="Google Shape;483;p32"/>
          <p:cNvGrpSpPr/>
          <p:nvPr/>
        </p:nvGrpSpPr>
        <p:grpSpPr>
          <a:xfrm>
            <a:off x="7970981" y="302614"/>
            <a:ext cx="977857" cy="294642"/>
            <a:chOff x="0" y="0"/>
            <a:chExt cx="977856" cy="294641"/>
          </a:xfrm>
        </p:grpSpPr>
        <p:sp>
          <p:nvSpPr>
            <p:cNvPr id="484" name="Google Shape;484;p32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32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20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86" name="Google Shape;486;p32"/>
          <p:cNvSpPr txBox="1"/>
          <p:nvPr/>
        </p:nvSpPr>
        <p:spPr>
          <a:xfrm>
            <a:off x="585272" y="116625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32"/>
          <p:cNvSpPr txBox="1"/>
          <p:nvPr/>
        </p:nvSpPr>
        <p:spPr>
          <a:xfrm>
            <a:off x="480346" y="1651347"/>
            <a:ext cx="8183307" cy="161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여러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개의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전달하는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경우는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필요한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개수만큼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매개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변수를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사용한다</a:t>
            </a:r>
            <a:r>
              <a:rPr lang="en-US" sz="22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2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개의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전달받은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두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수의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합한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반환하는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같이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설계할</a:t>
            </a:r>
            <a:r>
              <a:rPr lang="en-US" sz="2200" b="0" i="0" u="none" strike="noStrike" cap="none" dirty="0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8" name="Google Shape;488;p32" descr="그림 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31640" y="3280717"/>
            <a:ext cx="6804249" cy="35010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3" name="Google Shape;493;p33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494" name="Google Shape;494;p33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33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20</a:t>
              </a:r>
              <a:r>
                <a:rPr lang="en-US" sz="1300" b="0" i="0" u="none" strike="noStrike" cap="none" dirty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96" name="Google Shape;496;p33"/>
          <p:cNvSpPr txBox="1"/>
          <p:nvPr/>
        </p:nvSpPr>
        <p:spPr>
          <a:xfrm>
            <a:off x="585272" y="116625"/>
            <a:ext cx="684877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설계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8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(</a:t>
            </a:r>
            <a:r>
              <a:rPr lang="en-US" sz="1800" b="1" i="0" u="none" strike="noStrike" cap="none" dirty="0" err="1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선택</a:t>
            </a:r>
            <a:r>
              <a:rPr lang="en-US" sz="1800" b="1" i="0" u="none" strike="noStrike" cap="none" dirty="0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800" b="1" i="0" u="none" strike="noStrike" cap="none" dirty="0" err="1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페이지</a:t>
            </a:r>
            <a:r>
              <a:rPr lang="en-US" sz="18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)</a:t>
            </a:r>
            <a:endParaRPr sz="18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634655" y="1411065"/>
            <a:ext cx="4141620" cy="1184425"/>
          </a:xfrm>
          <a:prstGeom prst="roundRect">
            <a:avLst/>
          </a:prstGeom>
          <a:solidFill>
            <a:srgbClr val="C9C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41" y="937216"/>
            <a:ext cx="1561719" cy="738799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 bwMode="auto">
          <a:xfrm>
            <a:off x="634655" y="3509156"/>
            <a:ext cx="4141619" cy="3072619"/>
          </a:xfrm>
          <a:prstGeom prst="roundRect">
            <a:avLst>
              <a:gd name="adj" fmla="val 5296"/>
            </a:avLst>
          </a:prstGeom>
          <a:noFill/>
          <a:ln w="1905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41" y="2957475"/>
            <a:ext cx="2082554" cy="72008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2281" y="1546847"/>
            <a:ext cx="40939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dirty="0" smtClean="0">
                <a:latin typeface="+mj-ea"/>
                <a:ea typeface="+mj-ea"/>
              </a:rPr>
              <a:t>함수를 </a:t>
            </a:r>
            <a:r>
              <a:rPr lang="ko-KR" altLang="en-US" dirty="0">
                <a:latin typeface="+mj-ea"/>
                <a:ea typeface="+mj-ea"/>
              </a:rPr>
              <a:t>호출할 때 소괄호 안에 쉼표로 나열한 값은 </a:t>
            </a:r>
            <a:r>
              <a:rPr lang="ko-KR" altLang="en-US" dirty="0" smtClean="0">
                <a:latin typeface="+mj-ea"/>
                <a:ea typeface="+mj-ea"/>
              </a:rPr>
              <a:t>순서대로 </a:t>
            </a:r>
            <a:r>
              <a:rPr lang="ko-KR" altLang="en-US" dirty="0">
                <a:latin typeface="+mj-ea"/>
                <a:ea typeface="+mj-ea"/>
              </a:rPr>
              <a:t>매개 변수에 저장된다</a:t>
            </a:r>
            <a:r>
              <a:rPr lang="en-US" altLang="ko-KR" dirty="0" smtClean="0">
                <a:latin typeface="+mj-ea"/>
                <a:ea typeface="+mj-ea"/>
              </a:rPr>
              <a:t>. </a:t>
            </a:r>
            <a:endParaRPr lang="en-US" altLang="ko-KR" dirty="0">
              <a:latin typeface="+mj-ea"/>
              <a:ea typeface="+mj-ea"/>
            </a:endParaRPr>
          </a:p>
          <a:p>
            <a:pPr algn="just" latinLnBrk="1"/>
            <a:r>
              <a:rPr lang="en-US" altLang="ko-KR" dirty="0">
                <a:latin typeface="+mj-ea"/>
                <a:ea typeface="+mj-ea"/>
              </a:rPr>
              <a:t>04</a:t>
            </a:r>
            <a:r>
              <a:rPr lang="ko-KR" altLang="en-US" dirty="0">
                <a:latin typeface="+mj-ea"/>
                <a:ea typeface="+mj-ea"/>
              </a:rPr>
              <a:t>번 줄에서 </a:t>
            </a:r>
            <a:r>
              <a:rPr lang="en-US" altLang="ko-KR" dirty="0">
                <a:latin typeface="+mj-ea"/>
                <a:ea typeface="+mj-ea"/>
              </a:rPr>
              <a:t>f(3, 5)</a:t>
            </a:r>
            <a:r>
              <a:rPr lang="ko-KR" altLang="en-US" dirty="0">
                <a:latin typeface="+mj-ea"/>
                <a:ea typeface="+mj-ea"/>
              </a:rPr>
              <a:t>를 </a:t>
            </a:r>
            <a:r>
              <a:rPr lang="ko-KR" altLang="en-US" dirty="0" err="1">
                <a:latin typeface="+mj-ea"/>
                <a:ea typeface="+mj-ea"/>
              </a:rPr>
              <a:t>호출하였으므로</a:t>
            </a:r>
            <a:r>
              <a:rPr lang="ko-KR" altLang="en-US" dirty="0">
                <a:latin typeface="+mj-ea"/>
                <a:ea typeface="+mj-ea"/>
              </a:rPr>
              <a:t> </a:t>
            </a:r>
            <a:r>
              <a:rPr lang="en-US" altLang="ko-KR" dirty="0">
                <a:latin typeface="+mj-ea"/>
                <a:ea typeface="+mj-ea"/>
              </a:rPr>
              <a:t>01</a:t>
            </a:r>
            <a:r>
              <a:rPr lang="ko-KR" altLang="en-US" dirty="0">
                <a:latin typeface="+mj-ea"/>
                <a:ea typeface="+mj-ea"/>
              </a:rPr>
              <a:t>번 줄의 </a:t>
            </a:r>
            <a:r>
              <a:rPr lang="en-US" altLang="ko-KR" dirty="0">
                <a:latin typeface="+mj-ea"/>
                <a:ea typeface="+mj-ea"/>
              </a:rPr>
              <a:t>a</a:t>
            </a:r>
            <a:r>
              <a:rPr lang="ko-KR" altLang="en-US" dirty="0">
                <a:latin typeface="+mj-ea"/>
                <a:ea typeface="+mj-ea"/>
              </a:rPr>
              <a:t>에는 </a:t>
            </a:r>
            <a:r>
              <a:rPr lang="en-US" altLang="ko-KR" dirty="0">
                <a:latin typeface="+mj-ea"/>
                <a:ea typeface="+mj-ea"/>
              </a:rPr>
              <a:t>3</a:t>
            </a:r>
            <a:r>
              <a:rPr lang="ko-KR" altLang="en-US" dirty="0">
                <a:latin typeface="+mj-ea"/>
                <a:ea typeface="+mj-ea"/>
              </a:rPr>
              <a:t>이 저장되고</a:t>
            </a:r>
            <a:r>
              <a:rPr lang="en-US" altLang="ko-KR" dirty="0">
                <a:latin typeface="+mj-ea"/>
                <a:ea typeface="+mj-ea"/>
              </a:rPr>
              <a:t>, b</a:t>
            </a:r>
            <a:r>
              <a:rPr lang="ko-KR" altLang="en-US" dirty="0">
                <a:latin typeface="+mj-ea"/>
                <a:ea typeface="+mj-ea"/>
              </a:rPr>
              <a:t>에는 </a:t>
            </a:r>
            <a:r>
              <a:rPr lang="en-US" altLang="ko-KR" dirty="0">
                <a:latin typeface="+mj-ea"/>
                <a:ea typeface="+mj-ea"/>
              </a:rPr>
              <a:t>5</a:t>
            </a:r>
            <a:r>
              <a:rPr lang="ko-KR" altLang="en-US" dirty="0">
                <a:latin typeface="+mj-ea"/>
                <a:ea typeface="+mj-ea"/>
              </a:rPr>
              <a:t>가 저장된다</a:t>
            </a:r>
            <a:r>
              <a:rPr lang="en-US" altLang="ko-KR" dirty="0">
                <a:latin typeface="+mj-ea"/>
                <a:ea typeface="+mj-ea"/>
              </a:rPr>
              <a:t>. </a:t>
            </a:r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8073" y="3609122"/>
            <a:ext cx="4006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dirty="0" err="1" smtClean="0"/>
              <a:t>파이썬의</a:t>
            </a:r>
            <a:r>
              <a:rPr lang="ko-KR" altLang="en-US" dirty="0" smtClean="0"/>
              <a:t> </a:t>
            </a:r>
            <a:r>
              <a:rPr lang="ko-KR" altLang="en-US" dirty="0"/>
              <a:t>나누기 연산자</a:t>
            </a:r>
            <a:r>
              <a:rPr lang="en-US" altLang="ko-KR" dirty="0"/>
              <a:t>(/)</a:t>
            </a:r>
            <a:r>
              <a:rPr lang="ko-KR" altLang="en-US" dirty="0"/>
              <a:t>는 실수 </a:t>
            </a:r>
            <a:r>
              <a:rPr lang="ko-KR" altLang="en-US" dirty="0" err="1"/>
              <a:t>결괏값을</a:t>
            </a:r>
            <a:r>
              <a:rPr lang="ko-KR" altLang="en-US" dirty="0"/>
              <a:t> 만드는데</a:t>
            </a:r>
            <a:r>
              <a:rPr lang="en-US" altLang="ko-KR" dirty="0"/>
              <a:t>, 10</a:t>
            </a:r>
            <a:r>
              <a:rPr lang="ko-KR" altLang="en-US" dirty="0"/>
              <a:t>진수 </a:t>
            </a:r>
            <a:r>
              <a:rPr lang="ko-KR" altLang="en-US" dirty="0" err="1"/>
              <a:t>실숫값이</a:t>
            </a:r>
            <a:r>
              <a:rPr lang="ko-KR" altLang="en-US" dirty="0"/>
              <a:t> </a:t>
            </a:r>
            <a:r>
              <a:rPr lang="en-US" altLang="ko-KR" dirty="0"/>
              <a:t>2</a:t>
            </a:r>
            <a:r>
              <a:rPr lang="ko-KR" altLang="en-US" dirty="0"/>
              <a:t>진수 체계로 바뀌어 저장</a:t>
            </a:r>
            <a:r>
              <a:rPr lang="en-US" altLang="ko-KR" dirty="0"/>
              <a:t>·</a:t>
            </a:r>
            <a:r>
              <a:rPr lang="ko-KR" altLang="en-US" dirty="0" smtClean="0"/>
              <a:t>처리되는 </a:t>
            </a:r>
            <a:r>
              <a:rPr lang="ko-KR" altLang="en-US" dirty="0"/>
              <a:t>과정에서 오차가 발생할 수 있다</a:t>
            </a:r>
            <a:r>
              <a:rPr lang="en-US" altLang="ko-KR" dirty="0"/>
              <a:t>. </a:t>
            </a:r>
            <a:endParaRPr lang="ko-KR" altLang="en-US" sz="1800" dirty="0">
              <a:latin typeface="+mj-ea"/>
              <a:ea typeface="+mj-ea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517" y="4390601"/>
            <a:ext cx="3799057" cy="1994517"/>
          </a:xfrm>
          <a:prstGeom prst="rect">
            <a:avLst/>
          </a:prstGeom>
        </p:spPr>
      </p:pic>
      <p:sp>
        <p:nvSpPr>
          <p:cNvPr id="19" name="모서리가 둥근 직사각형 18"/>
          <p:cNvSpPr/>
          <p:nvPr/>
        </p:nvSpPr>
        <p:spPr bwMode="auto">
          <a:xfrm>
            <a:off x="5076014" y="1411065"/>
            <a:ext cx="3677461" cy="5170710"/>
          </a:xfrm>
          <a:prstGeom prst="roundRect">
            <a:avLst>
              <a:gd name="adj" fmla="val 5744"/>
            </a:avLst>
          </a:prstGeom>
          <a:solidFill>
            <a:srgbClr val="C9C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684" y="914116"/>
            <a:ext cx="1561719" cy="73879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178979" y="1523846"/>
            <a:ext cx="34004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dirty="0" smtClean="0">
                <a:latin typeface="+mj-ea"/>
                <a:ea typeface="+mj-ea"/>
              </a:rPr>
              <a:t>계산을 </a:t>
            </a:r>
            <a:r>
              <a:rPr lang="ko-KR" altLang="en-US" dirty="0">
                <a:latin typeface="+mj-ea"/>
                <a:ea typeface="+mj-ea"/>
              </a:rPr>
              <a:t>위해서 산술</a:t>
            </a:r>
            <a:r>
              <a:rPr lang="en-US" altLang="ko-KR" dirty="0">
                <a:latin typeface="+mj-ea"/>
                <a:ea typeface="+mj-ea"/>
              </a:rPr>
              <a:t>(arithmetic) </a:t>
            </a:r>
            <a:r>
              <a:rPr lang="ko-KR" altLang="en-US" dirty="0">
                <a:latin typeface="+mj-ea"/>
                <a:ea typeface="+mj-ea"/>
              </a:rPr>
              <a:t>연산자</a:t>
            </a:r>
            <a:r>
              <a:rPr lang="en-US" altLang="ko-KR" dirty="0">
                <a:latin typeface="+mj-ea"/>
                <a:ea typeface="+mj-ea"/>
              </a:rPr>
              <a:t>(+, -, </a:t>
            </a:r>
            <a:r>
              <a:rPr lang="en-US" altLang="ko-KR" dirty="0" smtClean="0">
                <a:latin typeface="+mj-ea"/>
                <a:ea typeface="+mj-ea"/>
              </a:rPr>
              <a:t>*, </a:t>
            </a:r>
            <a:r>
              <a:rPr lang="en-US" altLang="ko-KR" dirty="0">
                <a:latin typeface="+mj-ea"/>
                <a:ea typeface="+mj-ea"/>
              </a:rPr>
              <a:t>/, %, //, </a:t>
            </a:r>
            <a:r>
              <a:rPr lang="en-US" altLang="ko-KR" dirty="0" smtClean="0">
                <a:latin typeface="+mj-ea"/>
                <a:ea typeface="+mj-ea"/>
              </a:rPr>
              <a:t>**) </a:t>
            </a:r>
            <a:r>
              <a:rPr lang="ko-KR" altLang="en-US" dirty="0">
                <a:latin typeface="+mj-ea"/>
                <a:ea typeface="+mj-ea"/>
              </a:rPr>
              <a:t>를 사용하면</a:t>
            </a:r>
            <a:r>
              <a:rPr lang="en-US" altLang="ko-KR" dirty="0">
                <a:latin typeface="+mj-ea"/>
                <a:ea typeface="+mj-ea"/>
              </a:rPr>
              <a:t>, </a:t>
            </a:r>
            <a:r>
              <a:rPr lang="ko-KR" altLang="en-US" dirty="0">
                <a:latin typeface="+mj-ea"/>
                <a:ea typeface="+mj-ea"/>
              </a:rPr>
              <a:t>연산자에 따른 계산 </a:t>
            </a:r>
            <a:r>
              <a:rPr lang="ko-KR" altLang="en-US" dirty="0" err="1">
                <a:latin typeface="+mj-ea"/>
                <a:ea typeface="+mj-ea"/>
              </a:rPr>
              <a:t>결괏값을</a:t>
            </a:r>
            <a:r>
              <a:rPr lang="ko-KR" altLang="en-US" dirty="0">
                <a:latin typeface="+mj-ea"/>
                <a:ea typeface="+mj-ea"/>
              </a:rPr>
              <a:t> 만들 수 있다</a:t>
            </a:r>
            <a:r>
              <a:rPr lang="en-US" altLang="ko-KR" dirty="0">
                <a:latin typeface="+mj-ea"/>
                <a:ea typeface="+mj-ea"/>
              </a:rPr>
              <a:t>. </a:t>
            </a:r>
            <a:endParaRPr lang="ko-KR" altLang="en-US" dirty="0">
              <a:latin typeface="+mj-ea"/>
              <a:ea typeface="+mj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0176" y="2333273"/>
            <a:ext cx="3390899" cy="4124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2" name="Google Shape;502;p34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503" name="Google Shape;503;p34"/>
          <p:cNvSpPr txBox="1"/>
          <p:nvPr/>
        </p:nvSpPr>
        <p:spPr>
          <a:xfrm>
            <a:off x="2745511" y="116632"/>
            <a:ext cx="566920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ko-KR" altLang="en-US" sz="2800" b="1" i="0" u="none" strike="noStrike" cap="none" dirty="0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두 정수의 곱</a:t>
            </a:r>
            <a:r>
              <a:rPr lang="en-US" sz="2800" b="1" i="0" u="none" strike="noStrike" cap="none" dirty="0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출력하기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" name="Google Shape;504;p34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05" name="Google Shape;505;p34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506" name="Google Shape;506;p34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34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21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08" name="Google Shape;508;p34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8507291" cy="820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fontScale="92500" lnSpcReduction="10000"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800"/>
              <a:buFont typeface="Arial"/>
              <a:buChar char="●"/>
            </a:pPr>
            <a:r>
              <a:rPr lang="en-US" sz="2400" b="1" dirty="0">
                <a:latin typeface="+mj-ea"/>
                <a:ea typeface="+mj-ea"/>
              </a:rPr>
              <a:t>2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개의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정수를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곱한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값을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반환하는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dirty="0">
                <a:latin typeface="+mj-ea"/>
                <a:ea typeface="+mj-ea"/>
              </a:rPr>
              <a:t>g( )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2400" b="1" dirty="0">
                <a:latin typeface="+mj-ea"/>
                <a:ea typeface="+mj-ea"/>
              </a:rPr>
              <a:t>.</a:t>
            </a:r>
            <a:endParaRPr dirty="0">
              <a:latin typeface="+mj-ea"/>
              <a:ea typeface="+mj-ea"/>
            </a:endParaRPr>
          </a:p>
        </p:txBody>
      </p:sp>
      <p:grpSp>
        <p:nvGrpSpPr>
          <p:cNvPr id="509" name="Google Shape;509;p34"/>
          <p:cNvGrpSpPr/>
          <p:nvPr/>
        </p:nvGrpSpPr>
        <p:grpSpPr>
          <a:xfrm>
            <a:off x="899591" y="2780927"/>
            <a:ext cx="1224139" cy="404930"/>
            <a:chOff x="0" y="0"/>
            <a:chExt cx="1224137" cy="404928"/>
          </a:xfrm>
        </p:grpSpPr>
        <p:sp>
          <p:nvSpPr>
            <p:cNvPr id="510" name="Google Shape;510;p34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1" name="Google Shape;511;p34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512" name="Google Shape;512;p34"/>
          <p:cNvGraphicFramePr/>
          <p:nvPr/>
        </p:nvGraphicFramePr>
        <p:xfrm>
          <a:off x="899591" y="3112367"/>
          <a:ext cx="7344825" cy="13247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13" name="Google Shape;513;p34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반환값과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매개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사용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197055" y="2741222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" name="Google Shape;518;p35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519" name="Google Shape;519;p35"/>
          <p:cNvSpPr txBox="1"/>
          <p:nvPr/>
        </p:nvSpPr>
        <p:spPr>
          <a:xfrm>
            <a:off x="2745511" y="116632"/>
            <a:ext cx="566920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ko-KR" altLang="en-US" sz="2800" b="1" i="0" u="none" strike="noStrike" cap="none" dirty="0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두 정수의 곱</a:t>
            </a:r>
            <a:r>
              <a:rPr lang="en-US" sz="2800" b="1" i="0" u="none" strike="noStrike" cap="none" dirty="0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출력하기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p35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21" name="Google Shape;521;p35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522" name="Google Shape;522;p35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3" name="Google Shape;523;p35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21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4" name="Google Shape;524;p35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8507291" cy="820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fontScale="92500" lnSpcReduction="10000"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800"/>
              <a:buFont typeface="Arial"/>
              <a:buChar char="●"/>
            </a:pPr>
            <a:r>
              <a:rPr lang="en-US" sz="2400" b="1" dirty="0">
                <a:latin typeface="+mj-ea"/>
                <a:ea typeface="+mj-ea"/>
              </a:rPr>
              <a:t>2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개의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정수를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곱한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값을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반환하는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dirty="0">
                <a:latin typeface="+mj-ea"/>
                <a:ea typeface="+mj-ea"/>
              </a:rPr>
              <a:t>g( )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2400" b="1" dirty="0">
                <a:latin typeface="+mj-ea"/>
                <a:ea typeface="+mj-ea"/>
              </a:rPr>
              <a:t>.</a:t>
            </a:r>
            <a:endParaRPr dirty="0">
              <a:latin typeface="+mj-ea"/>
              <a:ea typeface="+mj-ea"/>
            </a:endParaRPr>
          </a:p>
        </p:txBody>
      </p:sp>
      <p:grpSp>
        <p:nvGrpSpPr>
          <p:cNvPr id="525" name="Google Shape;525;p35"/>
          <p:cNvGrpSpPr/>
          <p:nvPr/>
        </p:nvGrpSpPr>
        <p:grpSpPr>
          <a:xfrm>
            <a:off x="899591" y="2780927"/>
            <a:ext cx="1224139" cy="404930"/>
            <a:chOff x="0" y="0"/>
            <a:chExt cx="1224137" cy="404928"/>
          </a:xfrm>
        </p:grpSpPr>
        <p:sp>
          <p:nvSpPr>
            <p:cNvPr id="526" name="Google Shape;526;p35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35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528" name="Google Shape;528;p35"/>
          <p:cNvGraphicFramePr/>
          <p:nvPr/>
        </p:nvGraphicFramePr>
        <p:xfrm>
          <a:off x="899591" y="3112367"/>
          <a:ext cx="7344825" cy="13247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def g(a, b):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return a*b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29" name="Google Shape;529;p35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반환값과 매개 변수의 사용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197055" y="2741222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36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반환값과 매개 변수의 사용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35" name="Google Shape;535;p36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536" name="Google Shape;536;p36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7" name="Google Shape;537;p36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21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38" name="Google Shape;538;p36"/>
          <p:cNvSpPr txBox="1"/>
          <p:nvPr/>
        </p:nvSpPr>
        <p:spPr>
          <a:xfrm>
            <a:off x="585272" y="116624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Google Shape;539;p36"/>
          <p:cNvSpPr txBox="1"/>
          <p:nvPr/>
        </p:nvSpPr>
        <p:spPr>
          <a:xfrm>
            <a:off x="480346" y="1689447"/>
            <a:ext cx="8381129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개의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전달받아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두 수 중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작은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반환하는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같이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설계할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수 </a:t>
            </a:r>
            <a:r>
              <a:rPr lang="en-US" sz="2200" b="0" i="0" u="none" strike="noStrike" cap="none" dirty="0" err="1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1698" y="2797402"/>
            <a:ext cx="6182602" cy="388120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5" name="Google Shape;545;p37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546" name="Google Shape;546;p37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" name="Google Shape;547;p37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22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8" name="Google Shape;548;p37"/>
          <p:cNvSpPr txBox="1"/>
          <p:nvPr/>
        </p:nvSpPr>
        <p:spPr>
          <a:xfrm>
            <a:off x="585272" y="116625"/>
            <a:ext cx="684877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설계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8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(</a:t>
            </a:r>
            <a:r>
              <a:rPr lang="en-US" sz="1800" b="1" i="0" u="none" strike="noStrike" cap="none" dirty="0" err="1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선택</a:t>
            </a:r>
            <a:r>
              <a:rPr lang="en-US" sz="1800" b="1" i="0" u="none" strike="noStrike" cap="none" dirty="0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800" b="1" i="0" u="none" strike="noStrike" cap="none" dirty="0" err="1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페이지</a:t>
            </a:r>
            <a:r>
              <a:rPr lang="en-US" sz="18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)</a:t>
            </a:r>
            <a:endParaRPr sz="18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585272" y="1782865"/>
            <a:ext cx="8061670" cy="4332185"/>
          </a:xfrm>
          <a:prstGeom prst="roundRect">
            <a:avLst>
              <a:gd name="adj" fmla="val 6129"/>
            </a:avLst>
          </a:prstGeom>
          <a:solidFill>
            <a:srgbClr val="C9C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91" y="1370285"/>
            <a:ext cx="1561719" cy="73879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2282" y="2023097"/>
            <a:ext cx="7670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dirty="0" smtClean="0">
                <a:latin typeface="+mj-ea"/>
                <a:ea typeface="+mj-ea"/>
              </a:rPr>
              <a:t>두 </a:t>
            </a:r>
            <a:r>
              <a:rPr lang="ko-KR" altLang="en-US" dirty="0">
                <a:latin typeface="+mj-ea"/>
                <a:ea typeface="+mj-ea"/>
              </a:rPr>
              <a:t>값의 크기 비교를 위해서 비교 연산자</a:t>
            </a:r>
            <a:r>
              <a:rPr lang="en-US" altLang="ko-KR" dirty="0">
                <a:latin typeface="+mj-ea"/>
                <a:ea typeface="+mj-ea"/>
              </a:rPr>
              <a:t>(‹, ‹ =, ›, › =, = =, !=)</a:t>
            </a:r>
            <a:r>
              <a:rPr lang="ko-KR" altLang="en-US" dirty="0">
                <a:latin typeface="+mj-ea"/>
                <a:ea typeface="+mj-ea"/>
              </a:rPr>
              <a:t>를 사용하면</a:t>
            </a:r>
            <a:r>
              <a:rPr lang="en-US" altLang="ko-KR" dirty="0">
                <a:latin typeface="+mj-ea"/>
                <a:ea typeface="+mj-ea"/>
              </a:rPr>
              <a:t>, </a:t>
            </a:r>
            <a:r>
              <a:rPr lang="ko-KR" altLang="en-US" dirty="0">
                <a:latin typeface="+mj-ea"/>
                <a:ea typeface="+mj-ea"/>
              </a:rPr>
              <a:t>비교 계산의 결과로 불</a:t>
            </a:r>
            <a:r>
              <a:rPr lang="en-US" altLang="ko-KR" dirty="0">
                <a:latin typeface="+mj-ea"/>
                <a:ea typeface="+mj-ea"/>
              </a:rPr>
              <a:t>(</a:t>
            </a:r>
            <a:r>
              <a:rPr lang="en-US" altLang="ko-KR" dirty="0" err="1">
                <a:latin typeface="+mj-ea"/>
                <a:ea typeface="+mj-ea"/>
              </a:rPr>
              <a:t>boolean</a:t>
            </a:r>
            <a:r>
              <a:rPr lang="en-US" altLang="ko-KR" dirty="0">
                <a:latin typeface="+mj-ea"/>
                <a:ea typeface="+mj-ea"/>
              </a:rPr>
              <a:t>)</a:t>
            </a:r>
            <a:r>
              <a:rPr lang="ko-KR" altLang="en-US" dirty="0">
                <a:latin typeface="+mj-ea"/>
                <a:ea typeface="+mj-ea"/>
              </a:rPr>
              <a:t>값인 </a:t>
            </a:r>
            <a:r>
              <a:rPr lang="en-US" altLang="ko-KR" dirty="0">
                <a:latin typeface="+mj-ea"/>
                <a:ea typeface="+mj-ea"/>
              </a:rPr>
              <a:t>True </a:t>
            </a:r>
            <a:r>
              <a:rPr lang="ko-KR" altLang="en-US" dirty="0" smtClean="0">
                <a:latin typeface="+mj-ea"/>
                <a:ea typeface="+mj-ea"/>
              </a:rPr>
              <a:t>또는 </a:t>
            </a:r>
            <a:r>
              <a:rPr lang="en-US" altLang="ko-KR" dirty="0">
                <a:latin typeface="+mj-ea"/>
                <a:ea typeface="+mj-ea"/>
              </a:rPr>
              <a:t>False</a:t>
            </a:r>
            <a:r>
              <a:rPr lang="ko-KR" altLang="en-US" dirty="0">
                <a:latin typeface="+mj-ea"/>
                <a:ea typeface="+mj-ea"/>
              </a:rPr>
              <a:t>의 </a:t>
            </a:r>
            <a:r>
              <a:rPr lang="ko-KR" altLang="en-US" dirty="0" err="1">
                <a:latin typeface="+mj-ea"/>
                <a:ea typeface="+mj-ea"/>
              </a:rPr>
              <a:t>결괏값을</a:t>
            </a:r>
            <a:r>
              <a:rPr lang="ko-KR" altLang="en-US" dirty="0">
                <a:latin typeface="+mj-ea"/>
                <a:ea typeface="+mj-ea"/>
              </a:rPr>
              <a:t> 만들 수 있다</a:t>
            </a:r>
            <a:r>
              <a:rPr lang="en-US" altLang="ko-KR" dirty="0">
                <a:latin typeface="+mj-ea"/>
                <a:ea typeface="+mj-ea"/>
              </a:rPr>
              <a:t>. </a:t>
            </a:r>
            <a:endParaRPr lang="ko-KR" altLang="en-US" dirty="0">
              <a:latin typeface="+mj-ea"/>
              <a:ea typeface="+mj-ea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185" y="2709223"/>
            <a:ext cx="7639015" cy="3000537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5" name="Google Shape;545;p37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546" name="Google Shape;546;p37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" name="Google Shape;547;p37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22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8" name="Google Shape;548;p37"/>
          <p:cNvSpPr txBox="1"/>
          <p:nvPr/>
        </p:nvSpPr>
        <p:spPr>
          <a:xfrm>
            <a:off x="585272" y="116625"/>
            <a:ext cx="684877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설계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8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(</a:t>
            </a:r>
            <a:r>
              <a:rPr lang="en-US" sz="1800" b="1" i="0" u="none" strike="noStrike" cap="none" dirty="0" err="1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선택</a:t>
            </a:r>
            <a:r>
              <a:rPr lang="en-US" sz="1800" b="1" i="0" u="none" strike="noStrike" cap="none" dirty="0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800" b="1" i="0" u="none" strike="noStrike" cap="none" dirty="0" err="1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페이지</a:t>
            </a:r>
            <a:r>
              <a:rPr lang="en-US" sz="18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)</a:t>
            </a:r>
            <a:endParaRPr sz="18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sp>
        <p:nvSpPr>
          <p:cNvPr id="10" name="모서리가 둥근 직사각형 9"/>
          <p:cNvSpPr/>
          <p:nvPr/>
        </p:nvSpPr>
        <p:spPr bwMode="auto">
          <a:xfrm>
            <a:off x="608789" y="1488435"/>
            <a:ext cx="4296586" cy="2959740"/>
          </a:xfrm>
          <a:prstGeom prst="roundRect">
            <a:avLst>
              <a:gd name="adj" fmla="val 5744"/>
            </a:avLst>
          </a:prstGeom>
          <a:solidFill>
            <a:srgbClr val="C9C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59" y="999841"/>
            <a:ext cx="1561719" cy="738799"/>
          </a:xfrm>
          <a:prstGeom prst="rect">
            <a:avLst/>
          </a:prstGeom>
        </p:spPr>
      </p:pic>
      <p:sp>
        <p:nvSpPr>
          <p:cNvPr id="14" name="모서리가 둥근 직사각형 13"/>
          <p:cNvSpPr/>
          <p:nvPr/>
        </p:nvSpPr>
        <p:spPr bwMode="auto">
          <a:xfrm>
            <a:off x="5077440" y="1488435"/>
            <a:ext cx="3784036" cy="2959740"/>
          </a:xfrm>
          <a:prstGeom prst="roundRect">
            <a:avLst>
              <a:gd name="adj" fmla="val 5296"/>
            </a:avLst>
          </a:prstGeom>
          <a:noFill/>
          <a:ln w="1905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804" y="862686"/>
            <a:ext cx="2082554" cy="76290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100259" y="1564472"/>
            <a:ext cx="3691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dirty="0" err="1" smtClean="0"/>
              <a:t>파이썬에서는</a:t>
            </a:r>
            <a:r>
              <a:rPr lang="ko-KR" altLang="en-US" dirty="0" smtClean="0"/>
              <a:t> </a:t>
            </a:r>
            <a:r>
              <a:rPr lang="ko-KR" altLang="en-US" dirty="0"/>
              <a:t>조건식들을 순서대로 검사하는 </a:t>
            </a:r>
            <a:r>
              <a:rPr lang="en-US" altLang="ko-KR" dirty="0"/>
              <a:t>if ~ </a:t>
            </a:r>
            <a:r>
              <a:rPr lang="en-US" altLang="ko-KR" dirty="0" err="1"/>
              <a:t>elif</a:t>
            </a:r>
            <a:r>
              <a:rPr lang="en-US" altLang="ko-KR" dirty="0"/>
              <a:t> ~ else </a:t>
            </a:r>
            <a:r>
              <a:rPr lang="ko-KR" altLang="en-US" dirty="0"/>
              <a:t>구조도 사용할 수 있다</a:t>
            </a:r>
            <a:r>
              <a:rPr lang="en-US" altLang="ko-KR" dirty="0"/>
              <a:t>. </a:t>
            </a:r>
            <a:endParaRPr lang="ko-KR" altLang="en-US" sz="1800" dirty="0"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9206" y="1672194"/>
            <a:ext cx="4034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en-US" altLang="ko-KR" dirty="0" smtClean="0">
                <a:latin typeface="+mj-ea"/>
                <a:ea typeface="+mj-ea"/>
              </a:rPr>
              <a:t>if </a:t>
            </a:r>
            <a:r>
              <a:rPr lang="en-US" altLang="ko-KR" dirty="0">
                <a:latin typeface="+mj-ea"/>
                <a:ea typeface="+mj-ea"/>
              </a:rPr>
              <a:t>~ else </a:t>
            </a:r>
            <a:r>
              <a:rPr lang="ko-KR" altLang="en-US" dirty="0">
                <a:latin typeface="+mj-ea"/>
                <a:ea typeface="+mj-ea"/>
              </a:rPr>
              <a:t>선택 실행 구조는 조건식의 계산 </a:t>
            </a:r>
            <a:r>
              <a:rPr lang="ko-KR" altLang="en-US" dirty="0" err="1">
                <a:latin typeface="+mj-ea"/>
                <a:ea typeface="+mj-ea"/>
              </a:rPr>
              <a:t>결괏값에</a:t>
            </a:r>
            <a:r>
              <a:rPr lang="ko-KR" altLang="en-US" dirty="0">
                <a:latin typeface="+mj-ea"/>
                <a:ea typeface="+mj-ea"/>
              </a:rPr>
              <a:t> 따라 다른 작업을 실행한다</a:t>
            </a:r>
            <a:r>
              <a:rPr lang="en-US" altLang="ko-KR" dirty="0">
                <a:latin typeface="+mj-ea"/>
                <a:ea typeface="+mj-ea"/>
              </a:rPr>
              <a:t>. </a:t>
            </a:r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773284" y="2444460"/>
            <a:ext cx="3970166" cy="175432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en-US" altLang="ko-KR" sz="1200" dirty="0" smtClean="0">
                <a:solidFill>
                  <a:srgbClr val="00AEEF"/>
                </a:solidFill>
                <a:latin typeface="+mj-ea"/>
                <a:ea typeface="+mj-ea"/>
              </a:rPr>
              <a:t>#</a:t>
            </a:r>
            <a:r>
              <a:rPr lang="ko-KR" altLang="en-US" sz="1200" dirty="0" err="1">
                <a:solidFill>
                  <a:srgbClr val="00AEEF"/>
                </a:solidFill>
                <a:latin typeface="+mj-ea"/>
                <a:ea typeface="+mj-ea"/>
              </a:rPr>
              <a:t>파이썬</a:t>
            </a:r>
            <a:r>
              <a:rPr lang="ko-KR" altLang="en-US" sz="1200" dirty="0">
                <a:solidFill>
                  <a:srgbClr val="00AEEF"/>
                </a:solidFill>
                <a:latin typeface="+mj-ea"/>
                <a:ea typeface="+mj-ea"/>
              </a:rPr>
              <a:t> </a:t>
            </a:r>
            <a:r>
              <a:rPr lang="en-US" altLang="ko-KR" sz="1200" dirty="0">
                <a:solidFill>
                  <a:srgbClr val="00AEEF"/>
                </a:solidFill>
                <a:latin typeface="+mj-ea"/>
                <a:ea typeface="+mj-ea"/>
              </a:rPr>
              <a:t>if </a:t>
            </a:r>
            <a:r>
              <a:rPr lang="ko-KR" altLang="en-US" sz="1200" dirty="0">
                <a:solidFill>
                  <a:srgbClr val="00AEEF"/>
                </a:solidFill>
                <a:latin typeface="+mj-ea"/>
                <a:ea typeface="+mj-ea"/>
              </a:rPr>
              <a:t>구조 </a:t>
            </a:r>
          </a:p>
          <a:p>
            <a:pPr algn="just"/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if 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조건식</a:t>
            </a:r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: </a:t>
            </a:r>
          </a:p>
          <a:p>
            <a:pPr algn="just"/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#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조건식 계산 </a:t>
            </a:r>
            <a:r>
              <a:rPr lang="ko-KR" altLang="en-US" sz="1200" dirty="0" err="1">
                <a:solidFill>
                  <a:srgbClr val="211D1E"/>
                </a:solidFill>
                <a:latin typeface="+mj-ea"/>
                <a:ea typeface="+mj-ea"/>
              </a:rPr>
              <a:t>결괏값이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 </a:t>
            </a:r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True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일 때 실행되는 코드 블록 </a:t>
            </a:r>
          </a:p>
          <a:p>
            <a:pPr algn="just"/>
            <a:endParaRPr lang="en-US" altLang="ko-KR" sz="1200" dirty="0" smtClean="0">
              <a:solidFill>
                <a:srgbClr val="00AEEF"/>
              </a:solidFill>
              <a:latin typeface="+mj-ea"/>
              <a:ea typeface="+mj-ea"/>
            </a:endParaRPr>
          </a:p>
          <a:p>
            <a:pPr algn="just"/>
            <a:r>
              <a:rPr lang="en-US" altLang="ko-KR" sz="1200" dirty="0" smtClean="0">
                <a:solidFill>
                  <a:srgbClr val="00AEEF"/>
                </a:solidFill>
                <a:latin typeface="+mj-ea"/>
                <a:ea typeface="+mj-ea"/>
              </a:rPr>
              <a:t>#</a:t>
            </a:r>
            <a:r>
              <a:rPr lang="ko-KR" altLang="en-US" sz="1200" dirty="0" err="1">
                <a:solidFill>
                  <a:srgbClr val="00AEEF"/>
                </a:solidFill>
                <a:latin typeface="+mj-ea"/>
                <a:ea typeface="+mj-ea"/>
              </a:rPr>
              <a:t>파이썬</a:t>
            </a:r>
            <a:r>
              <a:rPr lang="ko-KR" altLang="en-US" sz="1200" dirty="0">
                <a:solidFill>
                  <a:srgbClr val="00AEEF"/>
                </a:solidFill>
                <a:latin typeface="+mj-ea"/>
                <a:ea typeface="+mj-ea"/>
              </a:rPr>
              <a:t> </a:t>
            </a:r>
            <a:r>
              <a:rPr lang="en-US" altLang="ko-KR" sz="1200" dirty="0">
                <a:solidFill>
                  <a:srgbClr val="00AEEF"/>
                </a:solidFill>
                <a:latin typeface="+mj-ea"/>
                <a:ea typeface="+mj-ea"/>
              </a:rPr>
              <a:t>if ~ else </a:t>
            </a:r>
            <a:r>
              <a:rPr lang="ko-KR" altLang="en-US" sz="1200" dirty="0">
                <a:solidFill>
                  <a:srgbClr val="00AEEF"/>
                </a:solidFill>
                <a:latin typeface="+mj-ea"/>
                <a:ea typeface="+mj-ea"/>
              </a:rPr>
              <a:t>구조 </a:t>
            </a:r>
          </a:p>
          <a:p>
            <a:pPr algn="just"/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if 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조건식</a:t>
            </a:r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: </a:t>
            </a:r>
          </a:p>
          <a:p>
            <a:pPr algn="just"/>
            <a:r>
              <a:rPr lang="en-US" altLang="ko-KR" sz="1200" dirty="0" smtClean="0">
                <a:solidFill>
                  <a:srgbClr val="211D1E"/>
                </a:solidFill>
                <a:latin typeface="+mj-ea"/>
                <a:ea typeface="+mj-ea"/>
              </a:rPr>
              <a:t> #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조건식 계산 </a:t>
            </a:r>
            <a:r>
              <a:rPr lang="ko-KR" altLang="en-US" sz="1200" dirty="0" err="1">
                <a:solidFill>
                  <a:srgbClr val="211D1E"/>
                </a:solidFill>
                <a:latin typeface="+mj-ea"/>
                <a:ea typeface="+mj-ea"/>
              </a:rPr>
              <a:t>결괏값이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 </a:t>
            </a:r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True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일 때 실행되는 코드 블록 </a:t>
            </a:r>
          </a:p>
          <a:p>
            <a:pPr algn="just"/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else: </a:t>
            </a:r>
          </a:p>
          <a:p>
            <a:pPr algn="just" latinLnBrk="1"/>
            <a:r>
              <a:rPr lang="en-US" altLang="ko-KR" sz="1200" dirty="0" smtClean="0">
                <a:solidFill>
                  <a:srgbClr val="211D1E"/>
                </a:solidFill>
                <a:latin typeface="+mj-ea"/>
                <a:ea typeface="+mj-ea"/>
              </a:rPr>
              <a:t> #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조건식 계산 </a:t>
            </a:r>
            <a:r>
              <a:rPr lang="ko-KR" altLang="en-US" sz="1200" dirty="0" err="1">
                <a:solidFill>
                  <a:srgbClr val="211D1E"/>
                </a:solidFill>
                <a:latin typeface="+mj-ea"/>
                <a:ea typeface="+mj-ea"/>
              </a:rPr>
              <a:t>결괏값이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 </a:t>
            </a:r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False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일 때 실행되는 코드 </a:t>
            </a:r>
            <a:r>
              <a:rPr lang="ko-KR" altLang="en-US" sz="1200" dirty="0" smtClean="0">
                <a:solidFill>
                  <a:srgbClr val="211D1E"/>
                </a:solidFill>
                <a:latin typeface="+mj-ea"/>
                <a:ea typeface="+mj-ea"/>
              </a:rPr>
              <a:t>블록</a:t>
            </a:r>
            <a:endParaRPr lang="ko-KR" altLang="en-US" sz="1200" dirty="0">
              <a:solidFill>
                <a:srgbClr val="211D1E"/>
              </a:solidFill>
              <a:latin typeface="+mj-ea"/>
              <a:ea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148051" y="2305960"/>
            <a:ext cx="3576849" cy="193899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ko-KR" sz="1200" dirty="0" smtClean="0">
                <a:solidFill>
                  <a:srgbClr val="00AEEF"/>
                </a:solidFill>
                <a:latin typeface="+mj-ea"/>
                <a:ea typeface="+mj-ea"/>
              </a:rPr>
              <a:t>#</a:t>
            </a:r>
            <a:r>
              <a:rPr lang="ko-KR" altLang="en-US" sz="1200" dirty="0" err="1">
                <a:solidFill>
                  <a:srgbClr val="00AEEF"/>
                </a:solidFill>
                <a:latin typeface="+mj-ea"/>
                <a:ea typeface="+mj-ea"/>
              </a:rPr>
              <a:t>파이썬</a:t>
            </a:r>
            <a:r>
              <a:rPr lang="ko-KR" altLang="en-US" sz="1200" dirty="0">
                <a:solidFill>
                  <a:srgbClr val="00AEEF"/>
                </a:solidFill>
                <a:latin typeface="+mj-ea"/>
                <a:ea typeface="+mj-ea"/>
              </a:rPr>
              <a:t> </a:t>
            </a:r>
            <a:r>
              <a:rPr lang="en-US" altLang="ko-KR" sz="1200" dirty="0">
                <a:solidFill>
                  <a:srgbClr val="00AEEF"/>
                </a:solidFill>
                <a:latin typeface="+mj-ea"/>
                <a:ea typeface="+mj-ea"/>
              </a:rPr>
              <a:t>if ~ </a:t>
            </a:r>
            <a:r>
              <a:rPr lang="en-US" altLang="ko-KR" sz="1200" dirty="0" err="1">
                <a:solidFill>
                  <a:srgbClr val="00AEEF"/>
                </a:solidFill>
                <a:latin typeface="+mj-ea"/>
                <a:ea typeface="+mj-ea"/>
              </a:rPr>
              <a:t>elif</a:t>
            </a:r>
            <a:r>
              <a:rPr lang="en-US" altLang="ko-KR" sz="1200" dirty="0">
                <a:solidFill>
                  <a:srgbClr val="00AEEF"/>
                </a:solidFill>
                <a:latin typeface="+mj-ea"/>
                <a:ea typeface="+mj-ea"/>
              </a:rPr>
              <a:t> ~ else </a:t>
            </a:r>
            <a:r>
              <a:rPr lang="ko-KR" altLang="en-US" sz="1200" dirty="0">
                <a:solidFill>
                  <a:srgbClr val="00AEEF"/>
                </a:solidFill>
                <a:latin typeface="+mj-ea"/>
                <a:ea typeface="+mj-ea"/>
              </a:rPr>
              <a:t>구조 </a:t>
            </a:r>
          </a:p>
          <a:p>
            <a:pPr algn="just"/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if 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조건식 </a:t>
            </a:r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1: </a:t>
            </a:r>
          </a:p>
          <a:p>
            <a:pPr algn="just"/>
            <a:r>
              <a:rPr lang="en-US" altLang="ko-KR" sz="1200" dirty="0" smtClean="0">
                <a:solidFill>
                  <a:srgbClr val="211D1E"/>
                </a:solidFill>
                <a:latin typeface="+mj-ea"/>
                <a:ea typeface="+mj-ea"/>
              </a:rPr>
              <a:t> #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실행 </a:t>
            </a:r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1 </a:t>
            </a:r>
          </a:p>
          <a:p>
            <a:pPr algn="just"/>
            <a:r>
              <a:rPr lang="en-US" altLang="ko-KR" sz="1200" dirty="0" err="1">
                <a:solidFill>
                  <a:srgbClr val="211D1E"/>
                </a:solidFill>
                <a:latin typeface="+mj-ea"/>
                <a:ea typeface="+mj-ea"/>
              </a:rPr>
              <a:t>elif</a:t>
            </a:r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 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조건식 </a:t>
            </a:r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2: </a:t>
            </a:r>
          </a:p>
          <a:p>
            <a:pPr algn="just"/>
            <a:r>
              <a:rPr lang="en-US" altLang="ko-KR" sz="1200" dirty="0" smtClean="0">
                <a:solidFill>
                  <a:srgbClr val="211D1E"/>
                </a:solidFill>
                <a:latin typeface="+mj-ea"/>
                <a:ea typeface="+mj-ea"/>
              </a:rPr>
              <a:t> #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실행 </a:t>
            </a:r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2 </a:t>
            </a:r>
          </a:p>
          <a:p>
            <a:pPr algn="just"/>
            <a:r>
              <a:rPr lang="en-US" altLang="ko-KR" sz="1200" dirty="0" err="1">
                <a:solidFill>
                  <a:srgbClr val="211D1E"/>
                </a:solidFill>
                <a:latin typeface="+mj-ea"/>
                <a:ea typeface="+mj-ea"/>
              </a:rPr>
              <a:t>elif</a:t>
            </a:r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 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조건식 </a:t>
            </a:r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3: </a:t>
            </a:r>
          </a:p>
          <a:p>
            <a:pPr algn="just"/>
            <a:r>
              <a:rPr lang="en-US" altLang="ko-KR" sz="1200" dirty="0" smtClean="0">
                <a:solidFill>
                  <a:srgbClr val="211D1E"/>
                </a:solidFill>
                <a:latin typeface="+mj-ea"/>
                <a:ea typeface="+mj-ea"/>
              </a:rPr>
              <a:t> #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실행 </a:t>
            </a:r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3 </a:t>
            </a:r>
          </a:p>
          <a:p>
            <a:pPr algn="just"/>
            <a:r>
              <a:rPr lang="en-US" altLang="ko-KR" sz="1200" dirty="0" smtClean="0">
                <a:solidFill>
                  <a:srgbClr val="211D1E"/>
                </a:solidFill>
                <a:latin typeface="+mj-ea"/>
                <a:ea typeface="+mj-ea"/>
              </a:rPr>
              <a:t>…</a:t>
            </a:r>
          </a:p>
          <a:p>
            <a:pPr algn="just"/>
            <a:r>
              <a:rPr lang="en-US" altLang="ko-KR" sz="1200" dirty="0" smtClean="0">
                <a:solidFill>
                  <a:srgbClr val="211D1E"/>
                </a:solidFill>
                <a:latin typeface="+mj-ea"/>
                <a:ea typeface="+mj-ea"/>
              </a:rPr>
              <a:t>else</a:t>
            </a:r>
            <a:r>
              <a:rPr lang="en-US" altLang="ko-KR" sz="1200" dirty="0">
                <a:solidFill>
                  <a:srgbClr val="211D1E"/>
                </a:solidFill>
                <a:latin typeface="+mj-ea"/>
                <a:ea typeface="+mj-ea"/>
              </a:rPr>
              <a:t>: </a:t>
            </a:r>
          </a:p>
          <a:p>
            <a:r>
              <a:rPr lang="en-US" altLang="ko-KR" sz="1200" dirty="0" smtClean="0">
                <a:solidFill>
                  <a:srgbClr val="211D1E"/>
                </a:solidFill>
                <a:latin typeface="+mj-ea"/>
                <a:ea typeface="+mj-ea"/>
              </a:rPr>
              <a:t> #</a:t>
            </a:r>
            <a:r>
              <a:rPr lang="ko-KR" altLang="en-US" sz="1200" dirty="0">
                <a:solidFill>
                  <a:srgbClr val="211D1E"/>
                </a:solidFill>
                <a:latin typeface="+mj-ea"/>
                <a:ea typeface="+mj-ea"/>
              </a:rPr>
              <a:t>모두 아닌 경우 실행 	</a:t>
            </a:r>
          </a:p>
        </p:txBody>
      </p:sp>
    </p:spTree>
    <p:extLst>
      <p:ext uri="{BB962C8B-B14F-4D97-AF65-F5344CB8AC3E}">
        <p14:creationId xmlns:p14="http://schemas.microsoft.com/office/powerpoint/2010/main" val="26753720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4" name="Google Shape;554;p38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555" name="Google Shape;555;p38"/>
          <p:cNvSpPr txBox="1"/>
          <p:nvPr/>
        </p:nvSpPr>
        <p:spPr>
          <a:xfrm>
            <a:off x="2745511" y="116632"/>
            <a:ext cx="5669201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두 정수 중 큰 값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6" name="Google Shape;556;p38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57" name="Google Shape;557;p38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558" name="Google Shape;558;p38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" name="Google Shape;559;p38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22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60" name="Google Shape;560;p38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8507291" cy="820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fontScale="92500" lnSpcReduction="10000"/>
          </a:bodyPr>
          <a:lstStyle/>
          <a:p>
            <a:pPr marL="329184" lvl="0" indent="-32918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728"/>
              <a:buFont typeface="Arial"/>
              <a:buChar char="●"/>
            </a:pPr>
            <a:r>
              <a:rPr lang="en-US" sz="2304" b="1"/>
              <a:t>2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개의 정숫값을 전달받아 큰 값을 반환해 주는 함수 </a:t>
            </a:r>
            <a:r>
              <a:rPr lang="en-US" sz="2304" b="1"/>
              <a:t>g( )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를 설계해 보자</a:t>
            </a:r>
            <a:r>
              <a:rPr lang="en-US" sz="2304" b="1"/>
              <a:t>.</a:t>
            </a:r>
            <a:endParaRPr/>
          </a:p>
        </p:txBody>
      </p:sp>
      <p:grpSp>
        <p:nvGrpSpPr>
          <p:cNvPr id="561" name="Google Shape;561;p38"/>
          <p:cNvGrpSpPr/>
          <p:nvPr/>
        </p:nvGrpSpPr>
        <p:grpSpPr>
          <a:xfrm>
            <a:off x="899591" y="2780927"/>
            <a:ext cx="1224139" cy="404930"/>
            <a:chOff x="0" y="0"/>
            <a:chExt cx="1224137" cy="404928"/>
          </a:xfrm>
        </p:grpSpPr>
        <p:sp>
          <p:nvSpPr>
            <p:cNvPr id="562" name="Google Shape;562;p38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38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564" name="Google Shape;564;p38"/>
          <p:cNvGraphicFramePr/>
          <p:nvPr/>
        </p:nvGraphicFramePr>
        <p:xfrm>
          <a:off x="899591" y="3112367"/>
          <a:ext cx="7345200" cy="14630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65" name="Google Shape;565;p38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반환값과 매개 변수의 사용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304627" y="2703198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0" name="Google Shape;570;p39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p39"/>
          <p:cNvSpPr txBox="1"/>
          <p:nvPr/>
        </p:nvSpPr>
        <p:spPr>
          <a:xfrm>
            <a:off x="2745511" y="116632"/>
            <a:ext cx="5669201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두 정수 중 큰 값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p39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3" name="Google Shape;573;p39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574" name="Google Shape;574;p39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5" name="Google Shape;575;p39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22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6" name="Google Shape;576;p39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8507291" cy="820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fontScale="92500" lnSpcReduction="10000"/>
          </a:bodyPr>
          <a:lstStyle/>
          <a:p>
            <a:pPr marL="329184" lvl="0" indent="-32918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728"/>
              <a:buFont typeface="Arial"/>
              <a:buChar char="●"/>
            </a:pPr>
            <a:r>
              <a:rPr lang="en-US" sz="2304" b="1"/>
              <a:t>2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개의 정숫값을 전달받아 큰 값을 반환해 주는 함수 </a:t>
            </a:r>
            <a:r>
              <a:rPr lang="en-US" sz="2304" b="1"/>
              <a:t>g( )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를 설계해 보자</a:t>
            </a:r>
            <a:r>
              <a:rPr lang="en-US" sz="2304" b="1"/>
              <a:t>.</a:t>
            </a:r>
            <a:endParaRPr/>
          </a:p>
        </p:txBody>
      </p:sp>
      <p:grpSp>
        <p:nvGrpSpPr>
          <p:cNvPr id="577" name="Google Shape;577;p39"/>
          <p:cNvGrpSpPr/>
          <p:nvPr/>
        </p:nvGrpSpPr>
        <p:grpSpPr>
          <a:xfrm>
            <a:off x="899591" y="2780927"/>
            <a:ext cx="1224139" cy="404930"/>
            <a:chOff x="0" y="0"/>
            <a:chExt cx="1224137" cy="404928"/>
          </a:xfrm>
        </p:grpSpPr>
        <p:sp>
          <p:nvSpPr>
            <p:cNvPr id="578" name="Google Shape;578;p39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9" name="Google Shape;579;p39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580" name="Google Shape;580;p39"/>
          <p:cNvGraphicFramePr/>
          <p:nvPr/>
        </p:nvGraphicFramePr>
        <p:xfrm>
          <a:off x="899591" y="3112367"/>
          <a:ext cx="7345200" cy="14630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def g(a, b):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if a&gt;b: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return a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else: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return b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81" name="Google Shape;581;p39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1) 반환값과 매개 변수의 사용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304627" y="2703198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40"/>
          <p:cNvSpPr txBox="1"/>
          <p:nvPr/>
        </p:nvSpPr>
        <p:spPr>
          <a:xfrm>
            <a:off x="482999" y="9384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지역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전역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사용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87" name="Google Shape;587;p40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588" name="Google Shape;588;p40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9" name="Google Shape;589;p40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23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90" name="Google Shape;590;p40"/>
          <p:cNvSpPr txBox="1"/>
          <p:nvPr/>
        </p:nvSpPr>
        <p:spPr>
          <a:xfrm>
            <a:off x="585272" y="116624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1" name="Google Shape;591;p40"/>
          <p:cNvSpPr txBox="1"/>
          <p:nvPr/>
        </p:nvSpPr>
        <p:spPr>
          <a:xfrm>
            <a:off x="480346" y="1442491"/>
            <a:ext cx="8183307" cy="974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개의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정숫값을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전달받아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정숫값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부터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전달받은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정숫값까지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한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줄에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개씩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출력하는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같이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설계할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2" name="Google Shape;592;p40" descr="그림 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1560" y="2579403"/>
            <a:ext cx="4946633" cy="415477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모서리가 둥근 직사각형 10"/>
          <p:cNvSpPr/>
          <p:nvPr/>
        </p:nvSpPr>
        <p:spPr bwMode="auto">
          <a:xfrm>
            <a:off x="5635522" y="2916277"/>
            <a:ext cx="3225953" cy="1360448"/>
          </a:xfrm>
          <a:prstGeom prst="roundRect">
            <a:avLst>
              <a:gd name="adj" fmla="val 5744"/>
            </a:avLst>
          </a:prstGeom>
          <a:solidFill>
            <a:srgbClr val="C9C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193" y="2427683"/>
            <a:ext cx="1561719" cy="73879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735941" y="3033361"/>
            <a:ext cx="30365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en-US" altLang="ko-KR" dirty="0" smtClean="0">
                <a:latin typeface="+mj-ea"/>
                <a:ea typeface="+mj-ea"/>
              </a:rPr>
              <a:t>02</a:t>
            </a:r>
            <a:r>
              <a:rPr lang="ko-KR" altLang="en-US" dirty="0">
                <a:latin typeface="+mj-ea"/>
                <a:ea typeface="+mj-ea"/>
              </a:rPr>
              <a:t>번 줄과 </a:t>
            </a:r>
            <a:r>
              <a:rPr lang="en-US" altLang="ko-KR" dirty="0">
                <a:latin typeface="+mj-ea"/>
                <a:ea typeface="+mj-ea"/>
              </a:rPr>
              <a:t>04</a:t>
            </a:r>
            <a:r>
              <a:rPr lang="ko-KR" altLang="en-US" dirty="0">
                <a:latin typeface="+mj-ea"/>
                <a:ea typeface="+mj-ea"/>
              </a:rPr>
              <a:t>번 줄의 ‘</a:t>
            </a:r>
            <a:r>
              <a:rPr lang="en-US" altLang="ko-KR" dirty="0">
                <a:latin typeface="+mj-ea"/>
                <a:ea typeface="+mj-ea"/>
              </a:rPr>
              <a:t>=’</a:t>
            </a:r>
            <a:r>
              <a:rPr lang="ko-KR" altLang="en-US" dirty="0">
                <a:latin typeface="+mj-ea"/>
                <a:ea typeface="+mj-ea"/>
              </a:rPr>
              <a:t>는 오른쪽의 계산 결과나 값을 왼쪽의 변수에 저장시키는 대입</a:t>
            </a:r>
            <a:r>
              <a:rPr lang="en-US" altLang="ko-KR" dirty="0">
                <a:latin typeface="+mj-ea"/>
                <a:ea typeface="+mj-ea"/>
              </a:rPr>
              <a:t>(assignment) </a:t>
            </a:r>
            <a:r>
              <a:rPr lang="ko-KR" altLang="en-US" dirty="0" smtClean="0">
                <a:latin typeface="+mj-ea"/>
                <a:ea typeface="+mj-ea"/>
              </a:rPr>
              <a:t>연산자이다</a:t>
            </a:r>
            <a:r>
              <a:rPr lang="en-US" altLang="ko-KR" dirty="0">
                <a:latin typeface="+mj-ea"/>
                <a:ea typeface="+mj-ea"/>
              </a:rPr>
              <a:t>. </a:t>
            </a:r>
            <a:r>
              <a:rPr lang="ko-KR" altLang="en-US" dirty="0">
                <a:latin typeface="+mj-ea"/>
                <a:ea typeface="+mj-ea"/>
              </a:rPr>
              <a:t>어떤 두 값이 서로 같은지 계산하는 비교 연산자는 ‘</a:t>
            </a:r>
            <a:r>
              <a:rPr lang="en-US" altLang="ko-KR" dirty="0">
                <a:latin typeface="+mj-ea"/>
                <a:ea typeface="+mj-ea"/>
              </a:rPr>
              <a:t>= =’</a:t>
            </a:r>
            <a:r>
              <a:rPr lang="ko-KR" altLang="en-US" dirty="0">
                <a:latin typeface="+mj-ea"/>
                <a:ea typeface="+mj-ea"/>
              </a:rPr>
              <a:t>이다</a:t>
            </a:r>
            <a:r>
              <a:rPr lang="en-US" altLang="ko-KR" dirty="0">
                <a:latin typeface="+mj-ea"/>
                <a:ea typeface="+mj-ea"/>
              </a:rPr>
              <a:t>. </a:t>
            </a:r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5580133" y="4883424"/>
            <a:ext cx="3281342" cy="1850751"/>
          </a:xfrm>
          <a:prstGeom prst="roundRect">
            <a:avLst>
              <a:gd name="adj" fmla="val 5296"/>
            </a:avLst>
          </a:prstGeom>
          <a:noFill/>
          <a:ln w="1905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497" y="4276725"/>
            <a:ext cx="2082554" cy="76290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641052" y="4978511"/>
            <a:ext cx="31695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en-US" altLang="ko-KR" dirty="0" smtClean="0">
                <a:latin typeface="+mj-ea"/>
                <a:ea typeface="+mj-ea"/>
              </a:rPr>
              <a:t>while </a:t>
            </a:r>
            <a:r>
              <a:rPr lang="ko-KR" altLang="en-US" dirty="0">
                <a:latin typeface="+mj-ea"/>
                <a:ea typeface="+mj-ea"/>
              </a:rPr>
              <a:t>반복 실행 구조는 조건식의 계산 </a:t>
            </a:r>
            <a:r>
              <a:rPr lang="ko-KR" altLang="en-US" dirty="0" err="1">
                <a:latin typeface="+mj-ea"/>
                <a:ea typeface="+mj-ea"/>
              </a:rPr>
              <a:t>결괏값이</a:t>
            </a:r>
            <a:r>
              <a:rPr lang="ko-KR" altLang="en-US" dirty="0">
                <a:latin typeface="+mj-ea"/>
                <a:ea typeface="+mj-ea"/>
              </a:rPr>
              <a:t> </a:t>
            </a:r>
            <a:r>
              <a:rPr lang="en-US" altLang="ko-KR" dirty="0">
                <a:latin typeface="+mj-ea"/>
                <a:ea typeface="+mj-ea"/>
              </a:rPr>
              <a:t>True</a:t>
            </a:r>
            <a:r>
              <a:rPr lang="ko-KR" altLang="en-US" dirty="0">
                <a:latin typeface="+mj-ea"/>
                <a:ea typeface="+mj-ea"/>
              </a:rPr>
              <a:t>인 동안 반복해서 작업을 실행한다</a:t>
            </a:r>
            <a:r>
              <a:rPr lang="en-US" altLang="ko-KR" dirty="0">
                <a:latin typeface="+mj-ea"/>
                <a:ea typeface="+mj-ea"/>
              </a:rPr>
              <a:t>. </a:t>
            </a:r>
            <a:endParaRPr lang="ko-KR" altLang="en-US" sz="1800" dirty="0">
              <a:latin typeface="+mj-ea"/>
              <a:ea typeface="+mj-ea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5660269" y="5748574"/>
            <a:ext cx="3121781" cy="86177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olidFill>
                  <a:srgbClr val="00B0F0"/>
                </a:solidFill>
                <a:latin typeface="+mj-ea"/>
                <a:ea typeface="+mj-ea"/>
              </a:rPr>
              <a:t>#</a:t>
            </a:r>
            <a:r>
              <a:rPr lang="en-US" altLang="ko-KR" sz="1200" dirty="0">
                <a:solidFill>
                  <a:srgbClr val="00B0F0"/>
                </a:solidFill>
                <a:latin typeface="+mj-ea"/>
                <a:ea typeface="+mj-ea"/>
              </a:rPr>
              <a:t>while </a:t>
            </a:r>
            <a:r>
              <a:rPr lang="ko-KR" altLang="en-US" sz="1200" dirty="0">
                <a:solidFill>
                  <a:srgbClr val="00B0F0"/>
                </a:solidFill>
                <a:latin typeface="+mj-ea"/>
                <a:ea typeface="+mj-ea"/>
              </a:rPr>
              <a:t>반복 실행 구조 </a:t>
            </a:r>
          </a:p>
          <a:p>
            <a:r>
              <a:rPr lang="en-US" altLang="ko-KR" sz="1200" b="1" dirty="0">
                <a:latin typeface="+mj-ea"/>
                <a:ea typeface="+mj-ea"/>
              </a:rPr>
              <a:t>while </a:t>
            </a:r>
            <a:r>
              <a:rPr lang="ko-KR" altLang="en-US" sz="1200" b="1" dirty="0">
                <a:latin typeface="+mj-ea"/>
                <a:ea typeface="+mj-ea"/>
              </a:rPr>
              <a:t>조건식</a:t>
            </a:r>
            <a:r>
              <a:rPr lang="en-US" altLang="ko-KR" sz="1200" b="1" dirty="0">
                <a:latin typeface="+mj-ea"/>
                <a:ea typeface="+mj-ea"/>
              </a:rPr>
              <a:t>: </a:t>
            </a:r>
            <a:endParaRPr lang="ko-KR" altLang="en-US" sz="1200" dirty="0">
              <a:latin typeface="+mj-ea"/>
              <a:ea typeface="+mj-ea"/>
            </a:endParaRPr>
          </a:p>
          <a:p>
            <a:r>
              <a:rPr lang="en-US" altLang="ko-KR" sz="1200" dirty="0" smtClean="0">
                <a:latin typeface="+mj-ea"/>
                <a:ea typeface="+mj-ea"/>
              </a:rPr>
              <a:t> #</a:t>
            </a:r>
            <a:r>
              <a:rPr lang="ko-KR" altLang="en-US" sz="1200" dirty="0">
                <a:latin typeface="+mj-ea"/>
                <a:ea typeface="+mj-ea"/>
              </a:rPr>
              <a:t>조건식 계산 </a:t>
            </a:r>
            <a:r>
              <a:rPr lang="ko-KR" altLang="en-US" sz="1200" dirty="0" err="1">
                <a:latin typeface="+mj-ea"/>
                <a:ea typeface="+mj-ea"/>
              </a:rPr>
              <a:t>결괏값이</a:t>
            </a:r>
            <a:r>
              <a:rPr lang="ko-KR" altLang="en-US" sz="1200" dirty="0">
                <a:latin typeface="+mj-ea"/>
                <a:ea typeface="+mj-ea"/>
              </a:rPr>
              <a:t> </a:t>
            </a:r>
            <a:r>
              <a:rPr lang="en-US" altLang="ko-KR" sz="1200" dirty="0">
                <a:latin typeface="+mj-ea"/>
                <a:ea typeface="+mj-ea"/>
              </a:rPr>
              <a:t>True</a:t>
            </a:r>
            <a:r>
              <a:rPr lang="ko-KR" altLang="en-US" sz="1200" dirty="0">
                <a:latin typeface="+mj-ea"/>
                <a:ea typeface="+mj-ea"/>
              </a:rPr>
              <a:t>일 때 실행되는 코드 블록 </a:t>
            </a:r>
            <a:r>
              <a:rPr lang="ko-KR" altLang="en-US" dirty="0"/>
              <a:t>	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"/>
          <p:cNvSpPr txBox="1"/>
          <p:nvPr/>
        </p:nvSpPr>
        <p:spPr>
          <a:xfrm>
            <a:off x="2241455" y="2699048"/>
            <a:ext cx="5120283" cy="60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200"/>
              <a:buFont typeface="Malgun Gothic"/>
              <a:buNone/>
            </a:pPr>
            <a:r>
              <a:rPr lang="en-US" sz="3200" b="1" i="0" u="none" strike="noStrike" cap="none">
                <a:solidFill>
                  <a:srgbClr val="4183CB"/>
                </a:solidFill>
                <a:latin typeface="+mj-ea"/>
                <a:ea typeface="+mj-ea"/>
                <a:cs typeface="Malgun Gothic"/>
                <a:sym typeface="Malgun Gothic"/>
              </a:rPr>
              <a:t>1.</a:t>
            </a:r>
            <a:r>
              <a:rPr lang="en-US" sz="3200" b="1" i="0" u="none" strike="noStrike" cap="none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 함수의 정의와 호출</a:t>
            </a:r>
            <a:endParaRPr sz="1400" b="0" i="0" u="none" strike="noStrike" cap="none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sp>
        <p:nvSpPr>
          <p:cNvPr id="125" name="Google Shape;125;p4"/>
          <p:cNvSpPr txBox="1"/>
          <p:nvPr/>
        </p:nvSpPr>
        <p:spPr>
          <a:xfrm>
            <a:off x="2286317" y="3553852"/>
            <a:ext cx="5120283" cy="60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200"/>
              <a:buFont typeface="Malgun Gothic"/>
              <a:buNone/>
            </a:pPr>
            <a:r>
              <a:rPr lang="en-US" sz="3200" b="0" i="0" u="none" strike="noStrike" cap="none">
                <a:solidFill>
                  <a:srgbClr val="4183CB"/>
                </a:solidFill>
                <a:latin typeface="+mj-ea"/>
                <a:ea typeface="+mj-ea"/>
                <a:cs typeface="Malgun Gothic"/>
                <a:sym typeface="Malgun Gothic"/>
              </a:rPr>
              <a:t>2.</a:t>
            </a:r>
            <a:r>
              <a:rPr lang="en-US" sz="3200" b="0" i="0" u="none" strike="noStrike" cap="none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 함수의 설계</a:t>
            </a:r>
            <a:endParaRPr sz="1400" b="0" i="0" u="none" strike="noStrike" cap="none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grpSp>
        <p:nvGrpSpPr>
          <p:cNvPr id="126" name="Google Shape;126;p4"/>
          <p:cNvGrpSpPr/>
          <p:nvPr/>
        </p:nvGrpSpPr>
        <p:grpSpPr>
          <a:xfrm>
            <a:off x="1300611" y="1196751"/>
            <a:ext cx="7182675" cy="851906"/>
            <a:chOff x="-1" y="0"/>
            <a:chExt cx="7182673" cy="851904"/>
          </a:xfrm>
        </p:grpSpPr>
        <p:grpSp>
          <p:nvGrpSpPr>
            <p:cNvPr id="127" name="Google Shape;127;p4"/>
            <p:cNvGrpSpPr/>
            <p:nvPr/>
          </p:nvGrpSpPr>
          <p:grpSpPr>
            <a:xfrm>
              <a:off x="-1" y="0"/>
              <a:ext cx="7182673" cy="851904"/>
              <a:chOff x="0" y="0"/>
              <a:chExt cx="7182671" cy="851903"/>
            </a:xfrm>
          </p:grpSpPr>
          <p:sp>
            <p:nvSpPr>
              <p:cNvPr id="128" name="Google Shape;128;p4"/>
              <p:cNvSpPr/>
              <p:nvPr/>
            </p:nvSpPr>
            <p:spPr>
              <a:xfrm>
                <a:off x="0" y="0"/>
                <a:ext cx="7182671" cy="851903"/>
              </a:xfrm>
              <a:prstGeom prst="roundRect">
                <a:avLst>
                  <a:gd name="adj" fmla="val 50000"/>
                </a:avLst>
              </a:prstGeom>
              <a:noFill/>
              <a:ln w="9525" cap="flat" cmpd="sng">
                <a:solidFill>
                  <a:srgbClr val="93CFF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endParaRPr>
              </a:p>
            </p:txBody>
          </p:sp>
          <p:sp>
            <p:nvSpPr>
              <p:cNvPr id="129" name="Google Shape;129;p4"/>
              <p:cNvSpPr/>
              <p:nvPr/>
            </p:nvSpPr>
            <p:spPr>
              <a:xfrm>
                <a:off x="0" y="0"/>
                <a:ext cx="754165" cy="851902"/>
              </a:xfrm>
              <a:prstGeom prst="ellipse">
                <a:avLst/>
              </a:prstGeom>
              <a:solidFill>
                <a:srgbClr val="93CFF7"/>
              </a:solidFill>
              <a:ln w="25400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00" tIns="45700" rIns="45700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EFEFE"/>
                  </a:buClr>
                  <a:buSzPts val="1300"/>
                  <a:buFont typeface="Arial"/>
                  <a:buNone/>
                </a:pPr>
                <a:endParaRPr sz="1300" b="0" i="0" u="none" strike="noStrike" cap="none">
                  <a:solidFill>
                    <a:srgbClr val="FEFEFE"/>
                  </a:solidFill>
                  <a:latin typeface="+mj-ea"/>
                  <a:ea typeface="+mj-ea"/>
                  <a:cs typeface="Arial"/>
                  <a:sym typeface="Arial"/>
                </a:endParaRPr>
              </a:p>
            </p:txBody>
          </p:sp>
        </p:grpSp>
        <p:sp>
          <p:nvSpPr>
            <p:cNvPr id="130" name="Google Shape;130;p4"/>
            <p:cNvSpPr txBox="1"/>
            <p:nvPr/>
          </p:nvSpPr>
          <p:spPr>
            <a:xfrm>
              <a:off x="1683" y="72029"/>
              <a:ext cx="775713" cy="7078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4000"/>
                <a:buFont typeface="Arial"/>
                <a:buNone/>
              </a:pPr>
              <a:r>
                <a:rPr lang="en-US" sz="4000" b="1" i="0" u="none" strike="noStrike" cap="none">
                  <a:solidFill>
                    <a:srgbClr val="FEFEFE"/>
                  </a:solidFill>
                  <a:latin typeface="+mj-ea"/>
                  <a:ea typeface="+mj-ea"/>
                  <a:cs typeface="Arial"/>
                  <a:sym typeface="Arial"/>
                </a:rPr>
                <a:t>01</a:t>
              </a:r>
              <a:endParaRPr sz="1400" b="0" i="0" u="none" strike="noStrike" cap="none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131" name="Google Shape;131;p4"/>
            <p:cNvSpPr txBox="1"/>
            <p:nvPr/>
          </p:nvSpPr>
          <p:spPr>
            <a:xfrm>
              <a:off x="853153" y="72008"/>
              <a:ext cx="6041346" cy="7010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sz="4000" b="1" i="0" u="none" strike="noStrike" cap="none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rPr>
                <a:t>함수</a:t>
              </a:r>
              <a:endParaRPr sz="1400" b="0" i="0" u="none" strike="noStrike" cap="none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9" name="Google Shape;599;p41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600" name="Google Shape;600;p41"/>
          <p:cNvSpPr txBox="1"/>
          <p:nvPr/>
        </p:nvSpPr>
        <p:spPr>
          <a:xfrm>
            <a:off x="2745511" y="116632"/>
            <a:ext cx="5669201" cy="494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Malgun Gothic"/>
              <a:buNone/>
            </a:pPr>
            <a:r>
              <a:rPr lang="en-US" sz="25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카운트다운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1" name="Google Shape;601;p41"/>
          <p:cNvSpPr txBox="1"/>
          <p:nvPr/>
        </p:nvSpPr>
        <p:spPr>
          <a:xfrm>
            <a:off x="2169449" y="116632"/>
            <a:ext cx="370865" cy="792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72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02" name="Google Shape;602;p41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603" name="Google Shape;603;p41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4" name="Google Shape;604;p41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24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5" name="Google Shape;605;p41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8267702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229743" lvl="0" indent="-229743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206"/>
              <a:buFont typeface="Arial"/>
              <a:buChar char="●"/>
            </a:pPr>
            <a:r>
              <a:rPr lang="en-US" sz="1800" b="1" dirty="0">
                <a:latin typeface="+mj-ea"/>
                <a:ea typeface="+mj-ea"/>
              </a:rPr>
              <a:t>1</a:t>
            </a:r>
            <a:r>
              <a:rPr lang="en-US" sz="1800" dirty="0" smtClean="0">
                <a:latin typeface="+mj-ea"/>
                <a:ea typeface="+mj-ea"/>
                <a:cs typeface="Helvetica Neue"/>
                <a:sym typeface="Helvetica Neue"/>
              </a:rPr>
              <a:t>개의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그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수부터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까지 한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줄에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만큼씩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줄여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가며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출력하는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g( )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1800" b="1" dirty="0">
                <a:latin typeface="+mj-ea"/>
                <a:ea typeface="+mj-ea"/>
              </a:rPr>
              <a:t>.</a:t>
            </a:r>
            <a:endParaRPr sz="1800" dirty="0">
              <a:latin typeface="+mj-ea"/>
              <a:ea typeface="+mj-ea"/>
            </a:endParaRPr>
          </a:p>
        </p:txBody>
      </p:sp>
      <p:grpSp>
        <p:nvGrpSpPr>
          <p:cNvPr id="606" name="Google Shape;606;p41"/>
          <p:cNvGrpSpPr/>
          <p:nvPr/>
        </p:nvGrpSpPr>
        <p:grpSpPr>
          <a:xfrm>
            <a:off x="899591" y="3501008"/>
            <a:ext cx="1224139" cy="404929"/>
            <a:chOff x="0" y="0"/>
            <a:chExt cx="1224137" cy="404928"/>
          </a:xfrm>
        </p:grpSpPr>
        <p:sp>
          <p:nvSpPr>
            <p:cNvPr id="607" name="Google Shape;607;p41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8" name="Google Shape;608;p41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609" name="Google Shape;609;p41"/>
          <p:cNvGraphicFramePr/>
          <p:nvPr/>
        </p:nvGraphicFramePr>
        <p:xfrm>
          <a:off x="899591" y="3832447"/>
          <a:ext cx="7345200" cy="14630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10" name="Google Shape;610;p41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지역 변수와 전역 변수의 사용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304627" y="3436623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" name="Google Shape;615;p42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616" name="Google Shape;616;p42"/>
          <p:cNvSpPr txBox="1"/>
          <p:nvPr/>
        </p:nvSpPr>
        <p:spPr>
          <a:xfrm>
            <a:off x="2745511" y="116632"/>
            <a:ext cx="5669201" cy="494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Malgun Gothic"/>
              <a:buNone/>
            </a:pPr>
            <a:r>
              <a:rPr lang="en-US" sz="25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카운트다운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7" name="Google Shape;617;p42"/>
          <p:cNvSpPr txBox="1"/>
          <p:nvPr/>
        </p:nvSpPr>
        <p:spPr>
          <a:xfrm>
            <a:off x="2169449" y="116632"/>
            <a:ext cx="370865" cy="792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72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18" name="Google Shape;618;p42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619" name="Google Shape;619;p42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42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24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21" name="Google Shape;621;p42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8248652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229743" lvl="0" indent="-229743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206"/>
              <a:buFont typeface="Arial"/>
              <a:buChar char="●"/>
            </a:pPr>
            <a:r>
              <a:rPr lang="en-US" sz="1800" b="1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개의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그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수부터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까지 한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줄에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만큼씩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줄여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가며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출력하는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g( )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1800" b="1" dirty="0">
                <a:latin typeface="+mj-ea"/>
                <a:ea typeface="+mj-ea"/>
              </a:rPr>
              <a:t>.</a:t>
            </a:r>
            <a:endParaRPr sz="1800" dirty="0">
              <a:latin typeface="+mj-ea"/>
              <a:ea typeface="+mj-ea"/>
            </a:endParaRPr>
          </a:p>
        </p:txBody>
      </p:sp>
      <p:grpSp>
        <p:nvGrpSpPr>
          <p:cNvPr id="622" name="Google Shape;622;p42"/>
          <p:cNvGrpSpPr/>
          <p:nvPr/>
        </p:nvGrpSpPr>
        <p:grpSpPr>
          <a:xfrm>
            <a:off x="899591" y="3501008"/>
            <a:ext cx="1224139" cy="404929"/>
            <a:chOff x="0" y="0"/>
            <a:chExt cx="1224137" cy="404928"/>
          </a:xfrm>
        </p:grpSpPr>
        <p:sp>
          <p:nvSpPr>
            <p:cNvPr id="623" name="Google Shape;623;p42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42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625" name="Google Shape;625;p42"/>
          <p:cNvGraphicFramePr/>
          <p:nvPr/>
        </p:nvGraphicFramePr>
        <p:xfrm>
          <a:off x="899591" y="3832447"/>
          <a:ext cx="7345200" cy="14630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def g(n):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k = n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while k&gt;=1: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print(k)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k = k-1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26" name="Google Shape;626;p42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지역 변수와 전역 변수의 사용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304627" y="3436623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43"/>
          <p:cNvSpPr txBox="1"/>
          <p:nvPr/>
        </p:nvSpPr>
        <p:spPr>
          <a:xfrm>
            <a:off x="482999" y="836712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지역 변수와 전역 변수의 사용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32" name="Google Shape;632;p43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633" name="Google Shape;633;p43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4" name="Google Shape;634;p43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24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5" name="Google Shape;635;p43"/>
          <p:cNvSpPr txBox="1"/>
          <p:nvPr/>
        </p:nvSpPr>
        <p:spPr>
          <a:xfrm>
            <a:off x="585272" y="116623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6" name="Google Shape;636;p43"/>
          <p:cNvSpPr txBox="1"/>
          <p:nvPr/>
        </p:nvSpPr>
        <p:spPr>
          <a:xfrm>
            <a:off x="480346" y="1296585"/>
            <a:ext cx="8183307" cy="12157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개의 정숫값을 전달받아 정숫값 </a:t>
            </a:r>
            <a:r>
              <a:rPr lang="en-US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부터 그 정숫값까지 모두 합한 결과를 지역 변수에 저장하였다가 반환하는 함수를 다음과 같이 설계할 수 있다</a:t>
            </a:r>
            <a:r>
              <a:rPr lang="en-US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7" name="Google Shape;637;p43" descr="그림 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69722" y="2420888"/>
            <a:ext cx="5204554" cy="44371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Google Shape;642;p44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643" name="Google Shape;643;p44"/>
          <p:cNvSpPr txBox="1"/>
          <p:nvPr/>
        </p:nvSpPr>
        <p:spPr>
          <a:xfrm>
            <a:off x="2745511" y="116632"/>
            <a:ext cx="5669201" cy="494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Malgun Gothic"/>
              <a:buNone/>
            </a:pPr>
            <a:r>
              <a:rPr lang="en-US" sz="25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팩토리얼값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500" b="1" i="0" u="none" strike="noStrike" cap="none" dirty="0" err="1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출력하기</a:t>
            </a:r>
            <a:r>
              <a:rPr lang="en-US" sz="2500" b="1" i="0" u="none" strike="noStrike" cap="none" dirty="0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1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4" name="Google Shape;644;p44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5" name="Google Shape;645;p44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646" name="Google Shape;646;p44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7" name="Google Shape;647;p44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25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48" name="Google Shape;648;p44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7787593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229743" lvl="0" indent="-229743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206"/>
              <a:buFont typeface="Arial"/>
              <a:buChar char="●"/>
            </a:pPr>
            <a:r>
              <a:rPr lang="en-US" sz="1800" dirty="0" smtClean="0">
                <a:latin typeface="+mj-ea"/>
                <a:ea typeface="+mj-ea"/>
                <a:cs typeface="Helvetica Neue"/>
                <a:sym typeface="Helvetica Neue"/>
              </a:rPr>
              <a:t>1</a:t>
            </a:r>
            <a:r>
              <a:rPr lang="ko-KR" altLang="en-US" sz="1800" dirty="0" smtClean="0">
                <a:latin typeface="+mj-ea"/>
                <a:ea typeface="+mj-ea"/>
                <a:cs typeface="Helvetica Neue"/>
                <a:sym typeface="Helvetica Neue"/>
              </a:rPr>
              <a:t>개</a:t>
            </a:r>
            <a:r>
              <a:rPr lang="en-US" sz="1800" dirty="0" smtClean="0">
                <a:latin typeface="+mj-ea"/>
                <a:ea typeface="+mj-ea"/>
                <a:cs typeface="Helvetica Neue"/>
                <a:sym typeface="Helvetica Neue"/>
              </a:rPr>
              <a:t>의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부터 그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수까지의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모두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곱한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결과를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반환하는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g( )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1800" b="1" dirty="0">
                <a:latin typeface="+mj-ea"/>
                <a:ea typeface="+mj-ea"/>
              </a:rPr>
              <a:t>.</a:t>
            </a:r>
            <a:endParaRPr sz="1800" dirty="0">
              <a:latin typeface="+mj-ea"/>
              <a:ea typeface="+mj-ea"/>
            </a:endParaRPr>
          </a:p>
        </p:txBody>
      </p:sp>
      <p:grpSp>
        <p:nvGrpSpPr>
          <p:cNvPr id="649" name="Google Shape;649;p44"/>
          <p:cNvGrpSpPr/>
          <p:nvPr/>
        </p:nvGrpSpPr>
        <p:grpSpPr>
          <a:xfrm>
            <a:off x="899591" y="2852935"/>
            <a:ext cx="1224139" cy="404930"/>
            <a:chOff x="0" y="0"/>
            <a:chExt cx="1224137" cy="404928"/>
          </a:xfrm>
        </p:grpSpPr>
        <p:sp>
          <p:nvSpPr>
            <p:cNvPr id="650" name="Google Shape;650;p44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44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652" name="Google Shape;652;p44"/>
          <p:cNvGraphicFramePr/>
          <p:nvPr/>
        </p:nvGraphicFramePr>
        <p:xfrm>
          <a:off x="899591" y="3184375"/>
          <a:ext cx="7345200" cy="201169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07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53" name="Google Shape;653;p44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지역 변수와 전역 변수의 사용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187530" y="2795762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8" name="Google Shape;658;p45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659" name="Google Shape;659;p45"/>
          <p:cNvSpPr txBox="1"/>
          <p:nvPr/>
        </p:nvSpPr>
        <p:spPr>
          <a:xfrm>
            <a:off x="2745511" y="116632"/>
            <a:ext cx="5669201" cy="494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Malgun Gothic"/>
              <a:buNone/>
            </a:pPr>
            <a:r>
              <a:rPr lang="en-US" sz="25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팩토리얼값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500" b="1" i="0" u="none" strike="noStrike" cap="none" dirty="0" err="1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출력하기</a:t>
            </a:r>
            <a:r>
              <a:rPr lang="en-US" sz="2500" b="1" i="0" u="none" strike="noStrike" cap="none" dirty="0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1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0" name="Google Shape;660;p45"/>
          <p:cNvSpPr txBox="1"/>
          <p:nvPr/>
        </p:nvSpPr>
        <p:spPr>
          <a:xfrm>
            <a:off x="2169449" y="116632"/>
            <a:ext cx="370865" cy="792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82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1" name="Google Shape;661;p45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662" name="Google Shape;662;p45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3" name="Google Shape;663;p45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25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65" name="Google Shape;665;p45"/>
          <p:cNvGrpSpPr/>
          <p:nvPr/>
        </p:nvGrpSpPr>
        <p:grpSpPr>
          <a:xfrm>
            <a:off x="899591" y="2852935"/>
            <a:ext cx="1224139" cy="404930"/>
            <a:chOff x="0" y="0"/>
            <a:chExt cx="1224137" cy="404928"/>
          </a:xfrm>
        </p:grpSpPr>
        <p:sp>
          <p:nvSpPr>
            <p:cNvPr id="666" name="Google Shape;666;p45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45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668" name="Google Shape;668;p45"/>
          <p:cNvGraphicFramePr/>
          <p:nvPr/>
        </p:nvGraphicFramePr>
        <p:xfrm>
          <a:off x="899591" y="3184375"/>
          <a:ext cx="7345200" cy="201169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07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def g(n):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k = 0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s = 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while k&lt;n: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k = k+1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 s = s*k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return s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69" name="Google Shape;669;p45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지역 변수와 전역 변수의 사용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648;p44"/>
          <p:cNvSpPr txBox="1">
            <a:spLocks/>
          </p:cNvSpPr>
          <p:nvPr/>
        </p:nvSpPr>
        <p:spPr>
          <a:xfrm>
            <a:off x="457198" y="1888232"/>
            <a:ext cx="7787593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432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350"/>
              <a:buFont typeface="Arial"/>
              <a:buChar char="p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432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350"/>
              <a:buFont typeface="Arial"/>
              <a:buChar char="■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2894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170"/>
              <a:buFont typeface="Arial"/>
              <a:buChar char="p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80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003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4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003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4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003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4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00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4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00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C00"/>
              </a:buClr>
              <a:buSzPts val="1440"/>
              <a:buFont typeface="Arial"/>
              <a:buChar char="▪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9743" indent="-229743" algn="just">
              <a:spcBef>
                <a:spcPts val="0"/>
              </a:spcBef>
              <a:buClr>
                <a:srgbClr val="00B050"/>
              </a:buClr>
              <a:buSzPts val="1206"/>
              <a:buFont typeface="Arial"/>
              <a:buChar char="●"/>
            </a:pPr>
            <a:r>
              <a:rPr lang="en-US" altLang="ko-KR" sz="1800" dirty="0" smtClean="0">
                <a:latin typeface="+mj-ea"/>
                <a:ea typeface="+mj-ea"/>
                <a:cs typeface="Helvetica Neue"/>
                <a:sym typeface="Helvetica Neue"/>
              </a:rPr>
              <a:t>1</a:t>
            </a:r>
            <a:r>
              <a:rPr lang="ko-KR" altLang="en-US" sz="1800" dirty="0" smtClean="0">
                <a:latin typeface="+mj-ea"/>
                <a:ea typeface="+mj-ea"/>
                <a:cs typeface="Helvetica Neue"/>
                <a:sym typeface="Helvetica Neue"/>
              </a:rPr>
              <a:t>개의 </a:t>
            </a:r>
            <a:r>
              <a:rPr lang="ko-KR" altLang="en-US" sz="1800" dirty="0" err="1" smtClean="0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ko-KR" altLang="en-US" sz="1800" dirty="0" smtClean="0">
                <a:latin typeface="+mj-ea"/>
                <a:ea typeface="+mj-ea"/>
                <a:cs typeface="Helvetica Neue"/>
                <a:sym typeface="Helvetica Neue"/>
              </a:rPr>
              <a:t> 전달받아 </a:t>
            </a:r>
            <a:r>
              <a:rPr lang="ko-KR" altLang="en-US" sz="1800" dirty="0" err="1" smtClean="0">
                <a:latin typeface="+mj-ea"/>
                <a:ea typeface="+mj-ea"/>
                <a:cs typeface="Helvetica Neue"/>
                <a:sym typeface="Helvetica Neue"/>
              </a:rPr>
              <a:t>정숫값</a:t>
            </a:r>
            <a:r>
              <a:rPr lang="ko-KR" altLang="en-US" sz="1800" dirty="0" smtClean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altLang="ko-KR" sz="1800" b="1" dirty="0" smtClean="0">
                <a:latin typeface="+mj-ea"/>
                <a:ea typeface="+mj-ea"/>
              </a:rPr>
              <a:t>1</a:t>
            </a:r>
            <a:r>
              <a:rPr lang="ko-KR" altLang="en-US" sz="1800" dirty="0" smtClean="0">
                <a:latin typeface="+mj-ea"/>
                <a:ea typeface="+mj-ea"/>
                <a:cs typeface="Helvetica Neue"/>
                <a:sym typeface="Helvetica Neue"/>
              </a:rPr>
              <a:t>부터 그 수까지의 </a:t>
            </a:r>
            <a:r>
              <a:rPr lang="ko-KR" altLang="en-US" sz="1800" dirty="0" err="1" smtClean="0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ko-KR" altLang="en-US" sz="1800" dirty="0" smtClean="0">
                <a:latin typeface="+mj-ea"/>
                <a:ea typeface="+mj-ea"/>
                <a:cs typeface="Helvetica Neue"/>
                <a:sym typeface="Helvetica Neue"/>
              </a:rPr>
              <a:t> 모두 곱한 결과를 반환하는 함수 </a:t>
            </a:r>
            <a:r>
              <a:rPr lang="en-US" altLang="ko-KR" sz="1800" b="1" dirty="0" smtClean="0">
                <a:latin typeface="+mj-ea"/>
                <a:ea typeface="+mj-ea"/>
              </a:rPr>
              <a:t>g( )</a:t>
            </a:r>
            <a:r>
              <a:rPr lang="ko-KR" altLang="en-US" sz="1800" dirty="0" smtClean="0">
                <a:latin typeface="+mj-ea"/>
                <a:ea typeface="+mj-ea"/>
                <a:cs typeface="Helvetica Neue"/>
                <a:sym typeface="Helvetica Neue"/>
              </a:rPr>
              <a:t>를 설계해 보자</a:t>
            </a:r>
            <a:r>
              <a:rPr lang="en-US" altLang="ko-KR" sz="1800" b="1" dirty="0" smtClean="0">
                <a:latin typeface="+mj-ea"/>
                <a:ea typeface="+mj-ea"/>
              </a:rPr>
              <a:t>.</a:t>
            </a:r>
            <a:endParaRPr lang="ko-KR" altLang="en-US" sz="1800" dirty="0">
              <a:latin typeface="+mj-ea"/>
              <a:ea typeface="+mj-ea"/>
            </a:endParaRPr>
          </a:p>
        </p:txBody>
      </p:sp>
      <p:grpSp>
        <p:nvGrpSpPr>
          <p:cNvPr id="16" name="Google Shape;265;p13"/>
          <p:cNvGrpSpPr/>
          <p:nvPr/>
        </p:nvGrpSpPr>
        <p:grpSpPr>
          <a:xfrm>
            <a:off x="2187530" y="2795762"/>
            <a:ext cx="790330" cy="319793"/>
            <a:chOff x="0" y="-1"/>
            <a:chExt cx="790329" cy="319791"/>
          </a:xfrm>
        </p:grpSpPr>
        <p:sp>
          <p:nvSpPr>
            <p:cNvPr id="17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46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지역 변수와 전역 변수의 사용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75" name="Google Shape;675;p46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676" name="Google Shape;676;p46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7" name="Google Shape;677;p46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25~26</a:t>
              </a: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78" name="Google Shape;678;p46"/>
          <p:cNvSpPr txBox="1"/>
          <p:nvPr/>
        </p:nvSpPr>
        <p:spPr>
          <a:xfrm>
            <a:off x="585272" y="116624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9" name="Google Shape;679;p46"/>
          <p:cNvSpPr txBox="1"/>
          <p:nvPr/>
        </p:nvSpPr>
        <p:spPr>
          <a:xfrm>
            <a:off x="480346" y="1628799"/>
            <a:ext cx="8183307" cy="1285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개의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정숫값을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전달받아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정숫값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부터 그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수까지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모두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합한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결과를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외부에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있는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전역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변수에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저장하는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함수를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다음과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같이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설계할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수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있다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0" name="Google Shape;680;p46" descr="그림 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5272" y="3017002"/>
            <a:ext cx="5724129" cy="272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" name="Google Shape;681;p46" descr="그림 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91234" y="4365099"/>
            <a:ext cx="5970241" cy="2083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" name="Google Shape;686;p47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687" name="Google Shape;687;p47"/>
          <p:cNvSpPr txBox="1"/>
          <p:nvPr/>
        </p:nvSpPr>
        <p:spPr>
          <a:xfrm>
            <a:off x="2745511" y="116631"/>
            <a:ext cx="5669201" cy="494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Malgun Gothic"/>
              <a:buNone/>
            </a:pPr>
            <a:r>
              <a:rPr lang="en-US" sz="25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팩토리얼값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500" b="1" i="0" u="none" strike="noStrike" cap="none" dirty="0" err="1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출력하기</a:t>
            </a:r>
            <a:r>
              <a:rPr lang="en-US" sz="2500" b="1" i="0" u="none" strike="noStrike" cap="none" dirty="0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2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8" name="Google Shape;688;p47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89" name="Google Shape;689;p47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690" name="Google Shape;690;p47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1" name="Google Shape;691;p47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25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2" name="Google Shape;692;p47"/>
          <p:cNvSpPr txBox="1">
            <a:spLocks noGrp="1"/>
          </p:cNvSpPr>
          <p:nvPr>
            <p:ph type="body" idx="1"/>
          </p:nvPr>
        </p:nvSpPr>
        <p:spPr>
          <a:xfrm>
            <a:off x="457198" y="1888232"/>
            <a:ext cx="8425997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277749" lvl="0" indent="-27774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215"/>
              <a:buFont typeface="Arial"/>
              <a:buChar char="●"/>
            </a:pPr>
            <a:r>
              <a:rPr lang="en-US" sz="1800" b="1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개의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</a:t>
            </a:r>
            <a:r>
              <a:rPr lang="en-US" sz="1800" b="1" dirty="0">
                <a:latin typeface="+mj-ea"/>
                <a:ea typeface="+mj-ea"/>
              </a:rPr>
              <a:t> 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부터 그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수까지의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모두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곱한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결과를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전역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변수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 err="1">
                <a:latin typeface="+mj-ea"/>
                <a:ea typeface="+mj-ea"/>
              </a:rPr>
              <a:t>s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에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저장하는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g( )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1800" b="1" dirty="0">
                <a:latin typeface="+mj-ea"/>
                <a:ea typeface="+mj-ea"/>
              </a:rPr>
              <a:t>.</a:t>
            </a:r>
            <a:endParaRPr sz="1800" dirty="0">
              <a:latin typeface="+mj-ea"/>
              <a:ea typeface="+mj-ea"/>
            </a:endParaRPr>
          </a:p>
        </p:txBody>
      </p:sp>
      <p:grpSp>
        <p:nvGrpSpPr>
          <p:cNvPr id="693" name="Google Shape;693;p47"/>
          <p:cNvGrpSpPr/>
          <p:nvPr/>
        </p:nvGrpSpPr>
        <p:grpSpPr>
          <a:xfrm>
            <a:off x="899591" y="2852935"/>
            <a:ext cx="1224139" cy="404930"/>
            <a:chOff x="0" y="0"/>
            <a:chExt cx="1224137" cy="404928"/>
          </a:xfrm>
        </p:grpSpPr>
        <p:sp>
          <p:nvSpPr>
            <p:cNvPr id="694" name="Google Shape;694;p47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5" name="Google Shape;695;p47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696" name="Google Shape;696;p47"/>
          <p:cNvGraphicFramePr/>
          <p:nvPr/>
        </p:nvGraphicFramePr>
        <p:xfrm>
          <a:off x="899591" y="3184375"/>
          <a:ext cx="7345200" cy="201169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07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97" name="Google Shape;697;p47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지역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변수와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전역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변수의</a:t>
            </a:r>
            <a:r>
              <a:rPr lang="en-US" sz="2800" b="1" i="0" u="none" strike="noStrike" cap="none" dirty="0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사용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" name="Google Shape;265;p13"/>
          <p:cNvGrpSpPr/>
          <p:nvPr/>
        </p:nvGrpSpPr>
        <p:grpSpPr>
          <a:xfrm>
            <a:off x="2187530" y="2795762"/>
            <a:ext cx="790330" cy="319793"/>
            <a:chOff x="0" y="-1"/>
            <a:chExt cx="790329" cy="319791"/>
          </a:xfrm>
        </p:grpSpPr>
        <p:sp>
          <p:nvSpPr>
            <p:cNvPr id="16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2" name="Google Shape;702;p48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703" name="Google Shape;703;p48"/>
          <p:cNvSpPr txBox="1"/>
          <p:nvPr/>
        </p:nvSpPr>
        <p:spPr>
          <a:xfrm>
            <a:off x="2745511" y="116631"/>
            <a:ext cx="5669201" cy="494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Malgun Gothic"/>
              <a:buNone/>
            </a:pPr>
            <a:r>
              <a:rPr lang="en-US" sz="25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팩토리얼값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500" b="1" i="0" u="none" strike="noStrike" cap="none" dirty="0" err="1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출력하기</a:t>
            </a:r>
            <a:r>
              <a:rPr lang="en-US" sz="2500" b="1" i="0" u="none" strike="noStrike" cap="none" dirty="0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2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4" name="Google Shape;704;p48"/>
          <p:cNvSpPr txBox="1"/>
          <p:nvPr/>
        </p:nvSpPr>
        <p:spPr>
          <a:xfrm>
            <a:off x="2169449" y="116632"/>
            <a:ext cx="370865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05" name="Google Shape;705;p48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706" name="Google Shape;706;p48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7" name="Google Shape;707;p48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26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8" name="Google Shape;708;p48"/>
          <p:cNvSpPr txBox="1">
            <a:spLocks noGrp="1"/>
          </p:cNvSpPr>
          <p:nvPr>
            <p:ph type="body" idx="1"/>
          </p:nvPr>
        </p:nvSpPr>
        <p:spPr>
          <a:xfrm>
            <a:off x="457199" y="1888232"/>
            <a:ext cx="8353426" cy="604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277749" lvl="0" indent="-27774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215"/>
              <a:buFont typeface="Arial"/>
              <a:buChar char="●"/>
            </a:pPr>
            <a:r>
              <a:rPr lang="en-US" sz="1800" b="1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개의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</a:t>
            </a:r>
            <a:r>
              <a:rPr lang="en-US" sz="1800" b="1" dirty="0">
                <a:latin typeface="+mj-ea"/>
                <a:ea typeface="+mj-ea"/>
              </a:rPr>
              <a:t> 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부터 그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수까지의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모두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곱한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결과를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전역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변수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 err="1">
                <a:latin typeface="+mj-ea"/>
                <a:ea typeface="+mj-ea"/>
              </a:rPr>
              <a:t>s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에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저장하는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b="1" dirty="0">
                <a:latin typeface="+mj-ea"/>
                <a:ea typeface="+mj-ea"/>
              </a:rPr>
              <a:t>g( )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1800" b="1" dirty="0">
                <a:latin typeface="+mj-ea"/>
                <a:ea typeface="+mj-ea"/>
              </a:rPr>
              <a:t>.</a:t>
            </a:r>
            <a:endParaRPr sz="1800" dirty="0">
              <a:latin typeface="+mj-ea"/>
              <a:ea typeface="+mj-ea"/>
            </a:endParaRPr>
          </a:p>
        </p:txBody>
      </p:sp>
      <p:grpSp>
        <p:nvGrpSpPr>
          <p:cNvPr id="709" name="Google Shape;709;p48"/>
          <p:cNvGrpSpPr/>
          <p:nvPr/>
        </p:nvGrpSpPr>
        <p:grpSpPr>
          <a:xfrm>
            <a:off x="899591" y="2852935"/>
            <a:ext cx="1224139" cy="404930"/>
            <a:chOff x="0" y="0"/>
            <a:chExt cx="1224137" cy="404928"/>
          </a:xfrm>
        </p:grpSpPr>
        <p:sp>
          <p:nvSpPr>
            <p:cNvPr id="710" name="Google Shape;710;p48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1" name="Google Shape;711;p48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712" name="Google Shape;712;p48"/>
          <p:cNvGraphicFramePr/>
          <p:nvPr/>
        </p:nvGraphicFramePr>
        <p:xfrm>
          <a:off x="899591" y="3184375"/>
          <a:ext cx="7345200" cy="201169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06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07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s = 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def g(n):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global s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k = 0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while k&lt;n: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k = k+1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  s = s*k      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13" name="Google Shape;713;p48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지역 변수와 전역 변수의 사용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265;p13"/>
          <p:cNvGrpSpPr/>
          <p:nvPr/>
        </p:nvGrpSpPr>
        <p:grpSpPr>
          <a:xfrm>
            <a:off x="2187530" y="2795762"/>
            <a:ext cx="790330" cy="319793"/>
            <a:chOff x="0" y="-1"/>
            <a:chExt cx="790329" cy="319791"/>
          </a:xfrm>
        </p:grpSpPr>
        <p:sp>
          <p:nvSpPr>
            <p:cNvPr id="15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49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지역 변수와 전역 변수의 사용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19" name="Google Shape;719;p49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720" name="Google Shape;720;p49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1" name="Google Shape;721;p49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27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22" name="Google Shape;722;p49"/>
          <p:cNvSpPr txBox="1"/>
          <p:nvPr/>
        </p:nvSpPr>
        <p:spPr>
          <a:xfrm>
            <a:off x="585272" y="116624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함수의 설계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3" name="Google Shape;723;p49"/>
          <p:cNvSpPr txBox="1"/>
          <p:nvPr/>
        </p:nvSpPr>
        <p:spPr>
          <a:xfrm>
            <a:off x="480346" y="1628799"/>
            <a:ext cx="8183307" cy="87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정숫값</a:t>
            </a:r>
            <a:r>
              <a:rPr lang="en-US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1</a:t>
            </a:r>
            <a:r>
              <a:rPr lang="en-US"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부터 키보드로 입력한 정숫값까지 모두 합한 결과를 출력하는 프로그램을 다음과 같이 작성할 수 있다</a:t>
            </a:r>
            <a:r>
              <a:rPr lang="en-US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24" name="Google Shape;724;p49" descr="그림 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58861" y="2462976"/>
            <a:ext cx="4248473" cy="4297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9" name="Google Shape;729;p50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730" name="Google Shape;730;p50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1" name="Google Shape;731;p50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28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2" name="Google Shape;732;p50"/>
          <p:cNvSpPr txBox="1"/>
          <p:nvPr/>
        </p:nvSpPr>
        <p:spPr>
          <a:xfrm>
            <a:off x="585272" y="116625"/>
            <a:ext cx="684877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설계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8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(</a:t>
            </a:r>
            <a:r>
              <a:rPr lang="en-US" sz="1800" b="1" i="0" u="none" strike="noStrike" cap="none" dirty="0" err="1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선택</a:t>
            </a:r>
            <a:r>
              <a:rPr lang="en-US" sz="1800" b="1" i="0" u="none" strike="noStrike" cap="none" dirty="0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1800" b="1" i="0" u="none" strike="noStrike" cap="none" dirty="0" err="1" smtClean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페이지</a:t>
            </a:r>
            <a:r>
              <a:rPr lang="en-US" sz="18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)</a:t>
            </a:r>
            <a:endParaRPr sz="18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sp>
        <p:nvSpPr>
          <p:cNvPr id="10" name="모서리가 둥근 직사각형 9"/>
          <p:cNvSpPr/>
          <p:nvPr/>
        </p:nvSpPr>
        <p:spPr bwMode="auto">
          <a:xfrm>
            <a:off x="604321" y="1192317"/>
            <a:ext cx="8257153" cy="1246084"/>
          </a:xfrm>
          <a:prstGeom prst="roundRect">
            <a:avLst>
              <a:gd name="adj" fmla="val 6129"/>
            </a:avLst>
          </a:prstGeom>
          <a:solidFill>
            <a:srgbClr val="C9C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41" y="789260"/>
            <a:ext cx="1561719" cy="73879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10856" y="1365872"/>
            <a:ext cx="7955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en-US" altLang="ko-KR" sz="1200" dirty="0" smtClean="0">
                <a:latin typeface="+mj-ea"/>
                <a:ea typeface="+mj-ea"/>
              </a:rPr>
              <a:t>for </a:t>
            </a:r>
            <a:r>
              <a:rPr lang="ko-KR" altLang="en-US" sz="1200" dirty="0">
                <a:latin typeface="+mj-ea"/>
                <a:ea typeface="+mj-ea"/>
              </a:rPr>
              <a:t>반복 실행 구조는 리스트나 수열에 들어 있는 값들로 한 번씩 바꾸어 가며 반복 작업을 실행한다</a:t>
            </a:r>
            <a:r>
              <a:rPr lang="en-US" altLang="ko-KR" sz="1200" dirty="0">
                <a:latin typeface="+mj-ea"/>
                <a:ea typeface="+mj-ea"/>
              </a:rPr>
              <a:t>. </a:t>
            </a:r>
            <a:endParaRPr lang="ko-KR" altLang="en-US" sz="1200" dirty="0">
              <a:latin typeface="+mj-ea"/>
              <a:ea typeface="+mj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790403" y="1717214"/>
            <a:ext cx="7782097" cy="60016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ko-KR" sz="1100" dirty="0" smtClean="0">
                <a:solidFill>
                  <a:srgbClr val="00AEEF"/>
                </a:solidFill>
                <a:latin typeface="ADZZTT+D2Coding"/>
              </a:rPr>
              <a:t>#</a:t>
            </a:r>
            <a:r>
              <a:rPr lang="en-US" altLang="ko-KR" sz="1100" dirty="0">
                <a:solidFill>
                  <a:srgbClr val="00AEEF"/>
                </a:solidFill>
                <a:latin typeface="ADZZTT+D2Coding"/>
              </a:rPr>
              <a:t>for </a:t>
            </a:r>
            <a:r>
              <a:rPr lang="ko-KR" altLang="en-US" sz="1100" dirty="0">
                <a:solidFill>
                  <a:srgbClr val="00AEEF"/>
                </a:solidFill>
                <a:latin typeface="ADZZTT+D2Coding"/>
              </a:rPr>
              <a:t>반복 실행 구조 </a:t>
            </a:r>
          </a:p>
          <a:p>
            <a:pPr algn="just"/>
            <a:r>
              <a:rPr lang="en-US" altLang="ko-KR" sz="1100" b="1" dirty="0">
                <a:solidFill>
                  <a:srgbClr val="211D1E"/>
                </a:solidFill>
                <a:latin typeface="D2Coding"/>
              </a:rPr>
              <a:t>for </a:t>
            </a:r>
            <a:r>
              <a:rPr lang="ko-KR" altLang="en-US" sz="1100" b="1" dirty="0">
                <a:solidFill>
                  <a:srgbClr val="211D1E"/>
                </a:solidFill>
                <a:latin typeface="D2Coding"/>
              </a:rPr>
              <a:t>변수 </a:t>
            </a:r>
            <a:r>
              <a:rPr lang="en-US" altLang="ko-KR" sz="1100" b="1" dirty="0">
                <a:solidFill>
                  <a:srgbClr val="211D1E"/>
                </a:solidFill>
                <a:latin typeface="D2Coding"/>
              </a:rPr>
              <a:t>in </a:t>
            </a:r>
            <a:r>
              <a:rPr lang="ko-KR" altLang="en-US" sz="1100" b="1" dirty="0">
                <a:solidFill>
                  <a:srgbClr val="211D1E"/>
                </a:solidFill>
                <a:latin typeface="D2Coding"/>
              </a:rPr>
              <a:t>리스트</a:t>
            </a:r>
            <a:r>
              <a:rPr lang="en-US" altLang="ko-KR" sz="1100" b="1" dirty="0">
                <a:solidFill>
                  <a:srgbClr val="211D1E"/>
                </a:solidFill>
                <a:latin typeface="D2Coding"/>
              </a:rPr>
              <a:t>/</a:t>
            </a:r>
            <a:r>
              <a:rPr lang="ko-KR" altLang="en-US" sz="1100" b="1" dirty="0">
                <a:solidFill>
                  <a:srgbClr val="211D1E"/>
                </a:solidFill>
                <a:latin typeface="D2Coding"/>
              </a:rPr>
              <a:t>수열</a:t>
            </a:r>
            <a:r>
              <a:rPr lang="en-US" altLang="ko-KR" sz="1100" b="1" dirty="0">
                <a:solidFill>
                  <a:srgbClr val="211D1E"/>
                </a:solidFill>
                <a:latin typeface="D2Coding"/>
              </a:rPr>
              <a:t>: </a:t>
            </a:r>
            <a:endParaRPr lang="ko-KR" altLang="en-US" sz="1100" dirty="0">
              <a:solidFill>
                <a:srgbClr val="211D1E"/>
              </a:solidFill>
              <a:latin typeface="D2Coding"/>
            </a:endParaRPr>
          </a:p>
          <a:p>
            <a:r>
              <a:rPr lang="en-US" altLang="ko-KR" sz="1100" dirty="0" smtClean="0">
                <a:solidFill>
                  <a:srgbClr val="211D1E"/>
                </a:solidFill>
                <a:latin typeface="ADZZTT+D2Coding"/>
              </a:rPr>
              <a:t> #</a:t>
            </a:r>
            <a:r>
              <a:rPr lang="ko-KR" altLang="en-US" sz="1100" dirty="0">
                <a:solidFill>
                  <a:srgbClr val="211D1E"/>
                </a:solidFill>
                <a:latin typeface="ADZZTT+D2Coding"/>
              </a:rPr>
              <a:t>리스트</a:t>
            </a:r>
            <a:r>
              <a:rPr lang="en-US" altLang="ko-KR" sz="1100" dirty="0">
                <a:solidFill>
                  <a:srgbClr val="211D1E"/>
                </a:solidFill>
                <a:latin typeface="ADZZTT+D2Coding"/>
              </a:rPr>
              <a:t>/</a:t>
            </a:r>
            <a:r>
              <a:rPr lang="ko-KR" altLang="en-US" sz="1100" dirty="0">
                <a:solidFill>
                  <a:srgbClr val="211D1E"/>
                </a:solidFill>
                <a:latin typeface="ADZZTT+D2Coding"/>
              </a:rPr>
              <a:t>수열에 들어 있는 값들이 순서대로 한 개씩 </a:t>
            </a:r>
            <a:r>
              <a:rPr lang="ko-KR" altLang="en-US" sz="1100" dirty="0" err="1">
                <a:solidFill>
                  <a:srgbClr val="211D1E"/>
                </a:solidFill>
                <a:latin typeface="ADZZTT+D2Coding"/>
              </a:rPr>
              <a:t>변숫값에</a:t>
            </a:r>
            <a:r>
              <a:rPr lang="ko-KR" altLang="en-US" sz="1100" dirty="0">
                <a:solidFill>
                  <a:srgbClr val="211D1E"/>
                </a:solidFill>
                <a:latin typeface="ADZZTT+D2Coding"/>
              </a:rPr>
              <a:t> 저장되어 반복 실행되는 코드 </a:t>
            </a:r>
            <a:r>
              <a:rPr lang="ko-KR" altLang="en-US" sz="1100" dirty="0" smtClean="0">
                <a:solidFill>
                  <a:srgbClr val="211D1E"/>
                </a:solidFill>
                <a:latin typeface="ADZZTT+D2Coding"/>
              </a:rPr>
              <a:t>블록</a:t>
            </a:r>
            <a:endParaRPr lang="ko-KR" altLang="en-US" sz="1100" dirty="0">
              <a:solidFill>
                <a:srgbClr val="211D1E"/>
              </a:solidFill>
              <a:latin typeface="ADZZTT+D2Coding"/>
            </a:endParaRP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585271" y="2859192"/>
            <a:ext cx="8257153" cy="1071227"/>
          </a:xfrm>
          <a:prstGeom prst="roundRect">
            <a:avLst>
              <a:gd name="adj" fmla="val 6129"/>
            </a:avLst>
          </a:prstGeom>
          <a:solidFill>
            <a:srgbClr val="C9C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91" y="2446610"/>
            <a:ext cx="1561719" cy="73879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91806" y="3042272"/>
            <a:ext cx="8080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+mj-ea"/>
                <a:ea typeface="+mj-ea"/>
              </a:rPr>
              <a:t>• </a:t>
            </a:r>
            <a:r>
              <a:rPr lang="en-US" altLang="ko-KR" sz="1200" dirty="0">
                <a:latin typeface="+mj-ea"/>
                <a:ea typeface="+mj-ea"/>
              </a:rPr>
              <a:t>range( ) </a:t>
            </a:r>
            <a:r>
              <a:rPr lang="ko-KR" altLang="en-US" sz="1200" dirty="0">
                <a:latin typeface="+mj-ea"/>
                <a:ea typeface="+mj-ea"/>
              </a:rPr>
              <a:t>함수는 일정한 </a:t>
            </a:r>
            <a:r>
              <a:rPr lang="ko-KR" altLang="en-US" sz="1200" dirty="0" err="1">
                <a:latin typeface="+mj-ea"/>
                <a:ea typeface="+mj-ea"/>
              </a:rPr>
              <a:t>차잇값으로</a:t>
            </a:r>
            <a:r>
              <a:rPr lang="ko-KR" altLang="en-US" sz="1200" dirty="0">
                <a:latin typeface="+mj-ea"/>
                <a:ea typeface="+mj-ea"/>
              </a:rPr>
              <a:t> </a:t>
            </a:r>
            <a:r>
              <a:rPr lang="ko-KR" altLang="en-US" sz="1200" dirty="0" err="1">
                <a:latin typeface="+mj-ea"/>
                <a:ea typeface="+mj-ea"/>
              </a:rPr>
              <a:t>정숫값</a:t>
            </a:r>
            <a:r>
              <a:rPr lang="ko-KR" altLang="en-US" sz="1200" dirty="0">
                <a:latin typeface="+mj-ea"/>
                <a:ea typeface="+mj-ea"/>
              </a:rPr>
              <a:t> 수열을 만든다</a:t>
            </a:r>
            <a:r>
              <a:rPr lang="en-US" altLang="ko-KR" sz="1200" dirty="0">
                <a:latin typeface="+mj-ea"/>
                <a:ea typeface="+mj-ea"/>
              </a:rPr>
              <a:t>. </a:t>
            </a:r>
          </a:p>
          <a:p>
            <a:r>
              <a:rPr lang="en-US" altLang="ko-KR" sz="1200" dirty="0">
                <a:latin typeface="+mj-ea"/>
                <a:ea typeface="+mj-ea"/>
              </a:rPr>
              <a:t>• range(a)</a:t>
            </a:r>
            <a:r>
              <a:rPr lang="ko-KR" altLang="en-US" sz="1200" dirty="0">
                <a:latin typeface="+mj-ea"/>
                <a:ea typeface="+mj-ea"/>
              </a:rPr>
              <a:t>는 </a:t>
            </a:r>
            <a:r>
              <a:rPr lang="ko-KR" altLang="en-US" sz="1200" dirty="0" err="1">
                <a:latin typeface="+mj-ea"/>
                <a:ea typeface="+mj-ea"/>
              </a:rPr>
              <a:t>정숫값</a:t>
            </a:r>
            <a:r>
              <a:rPr lang="ko-KR" altLang="en-US" sz="1200" dirty="0">
                <a:latin typeface="+mj-ea"/>
                <a:ea typeface="+mj-ea"/>
              </a:rPr>
              <a:t> </a:t>
            </a:r>
            <a:r>
              <a:rPr lang="en-US" altLang="ko-KR" sz="1200" dirty="0">
                <a:latin typeface="+mj-ea"/>
                <a:ea typeface="+mj-ea"/>
              </a:rPr>
              <a:t>0</a:t>
            </a:r>
            <a:r>
              <a:rPr lang="ko-KR" altLang="en-US" sz="1200" dirty="0">
                <a:latin typeface="+mj-ea"/>
                <a:ea typeface="+mj-ea"/>
              </a:rPr>
              <a:t>으로 시작해서 </a:t>
            </a:r>
            <a:r>
              <a:rPr lang="en-US" altLang="ko-KR" sz="1200" dirty="0">
                <a:latin typeface="+mj-ea"/>
                <a:ea typeface="+mj-ea"/>
              </a:rPr>
              <a:t>a</a:t>
            </a:r>
            <a:r>
              <a:rPr lang="ko-KR" altLang="en-US" sz="1200" dirty="0">
                <a:latin typeface="+mj-ea"/>
                <a:ea typeface="+mj-ea"/>
              </a:rPr>
              <a:t>보다 작은 </a:t>
            </a:r>
            <a:r>
              <a:rPr lang="ko-KR" altLang="en-US" sz="1200" dirty="0" err="1">
                <a:latin typeface="+mj-ea"/>
                <a:ea typeface="+mj-ea"/>
              </a:rPr>
              <a:t>값까지인</a:t>
            </a:r>
            <a:r>
              <a:rPr lang="ko-KR" altLang="en-US" sz="1200" dirty="0">
                <a:latin typeface="+mj-ea"/>
                <a:ea typeface="+mj-ea"/>
              </a:rPr>
              <a:t> 수열 </a:t>
            </a:r>
            <a:r>
              <a:rPr lang="en-US" altLang="ko-KR" sz="1200" dirty="0">
                <a:latin typeface="+mj-ea"/>
                <a:ea typeface="+mj-ea"/>
              </a:rPr>
              <a:t>0, 1, 2, ... , a-1</a:t>
            </a:r>
            <a:r>
              <a:rPr lang="ko-KR" altLang="en-US" sz="1200" dirty="0">
                <a:latin typeface="+mj-ea"/>
                <a:ea typeface="+mj-ea"/>
              </a:rPr>
              <a:t>을 만든다</a:t>
            </a:r>
            <a:r>
              <a:rPr lang="en-US" altLang="ko-KR" sz="1200" dirty="0">
                <a:latin typeface="+mj-ea"/>
                <a:ea typeface="+mj-ea"/>
              </a:rPr>
              <a:t>. </a:t>
            </a:r>
          </a:p>
          <a:p>
            <a:r>
              <a:rPr lang="en-US" altLang="ko-KR" sz="1200" dirty="0">
                <a:latin typeface="+mj-ea"/>
                <a:ea typeface="+mj-ea"/>
              </a:rPr>
              <a:t>• range(a, b)</a:t>
            </a:r>
            <a:r>
              <a:rPr lang="ko-KR" altLang="en-US" sz="1200" dirty="0">
                <a:latin typeface="+mj-ea"/>
                <a:ea typeface="+mj-ea"/>
              </a:rPr>
              <a:t>는 </a:t>
            </a:r>
            <a:r>
              <a:rPr lang="ko-KR" altLang="en-US" sz="1200" dirty="0" err="1">
                <a:latin typeface="+mj-ea"/>
                <a:ea typeface="+mj-ea"/>
              </a:rPr>
              <a:t>정숫값</a:t>
            </a:r>
            <a:r>
              <a:rPr lang="ko-KR" altLang="en-US" sz="1200" dirty="0">
                <a:latin typeface="+mj-ea"/>
                <a:ea typeface="+mj-ea"/>
              </a:rPr>
              <a:t> </a:t>
            </a:r>
            <a:r>
              <a:rPr lang="en-US" altLang="ko-KR" sz="1200" dirty="0">
                <a:latin typeface="+mj-ea"/>
                <a:ea typeface="+mj-ea"/>
              </a:rPr>
              <a:t>a</a:t>
            </a:r>
            <a:r>
              <a:rPr lang="ko-KR" altLang="en-US" sz="1200" dirty="0">
                <a:latin typeface="+mj-ea"/>
                <a:ea typeface="+mj-ea"/>
              </a:rPr>
              <a:t>로 시작해서 </a:t>
            </a:r>
            <a:r>
              <a:rPr lang="en-US" altLang="ko-KR" sz="1200" dirty="0">
                <a:latin typeface="+mj-ea"/>
                <a:ea typeface="+mj-ea"/>
              </a:rPr>
              <a:t>b</a:t>
            </a:r>
            <a:r>
              <a:rPr lang="ko-KR" altLang="en-US" sz="1200" dirty="0">
                <a:latin typeface="+mj-ea"/>
                <a:ea typeface="+mj-ea"/>
              </a:rPr>
              <a:t>보다 작은 </a:t>
            </a:r>
            <a:r>
              <a:rPr lang="ko-KR" altLang="en-US" sz="1200" dirty="0" err="1">
                <a:latin typeface="+mj-ea"/>
                <a:ea typeface="+mj-ea"/>
              </a:rPr>
              <a:t>값까지인</a:t>
            </a:r>
            <a:r>
              <a:rPr lang="ko-KR" altLang="en-US" sz="1200" dirty="0">
                <a:latin typeface="+mj-ea"/>
                <a:ea typeface="+mj-ea"/>
              </a:rPr>
              <a:t> 수열 </a:t>
            </a:r>
            <a:r>
              <a:rPr lang="en-US" altLang="ko-KR" sz="1200" dirty="0">
                <a:latin typeface="+mj-ea"/>
                <a:ea typeface="+mj-ea"/>
              </a:rPr>
              <a:t>a, a+1, a+2, ... , b-2, b-1</a:t>
            </a:r>
            <a:r>
              <a:rPr lang="ko-KR" altLang="en-US" sz="1200" dirty="0">
                <a:latin typeface="+mj-ea"/>
                <a:ea typeface="+mj-ea"/>
              </a:rPr>
              <a:t>을 만든다</a:t>
            </a:r>
            <a:r>
              <a:rPr lang="en-US" altLang="ko-KR" sz="1200" dirty="0">
                <a:latin typeface="+mj-ea"/>
                <a:ea typeface="+mj-ea"/>
              </a:rPr>
              <a:t>. </a:t>
            </a:r>
          </a:p>
          <a:p>
            <a:r>
              <a:rPr lang="en-US" altLang="ko-KR" sz="1200" dirty="0">
                <a:latin typeface="+mj-ea"/>
                <a:ea typeface="+mj-ea"/>
              </a:rPr>
              <a:t>• range(a, b, k)</a:t>
            </a:r>
            <a:r>
              <a:rPr lang="ko-KR" altLang="en-US" sz="1200" dirty="0">
                <a:latin typeface="+mj-ea"/>
                <a:ea typeface="+mj-ea"/>
              </a:rPr>
              <a:t>는 </a:t>
            </a:r>
            <a:r>
              <a:rPr lang="ko-KR" altLang="en-US" sz="1200" dirty="0" err="1">
                <a:latin typeface="+mj-ea"/>
                <a:ea typeface="+mj-ea"/>
              </a:rPr>
              <a:t>정숫값</a:t>
            </a:r>
            <a:r>
              <a:rPr lang="ko-KR" altLang="en-US" sz="1200" dirty="0">
                <a:latin typeface="+mj-ea"/>
                <a:ea typeface="+mj-ea"/>
              </a:rPr>
              <a:t> </a:t>
            </a:r>
            <a:r>
              <a:rPr lang="en-US" altLang="ko-KR" sz="1200" dirty="0">
                <a:latin typeface="+mj-ea"/>
                <a:ea typeface="+mj-ea"/>
              </a:rPr>
              <a:t>a</a:t>
            </a:r>
            <a:r>
              <a:rPr lang="ko-KR" altLang="en-US" sz="1200" dirty="0">
                <a:latin typeface="+mj-ea"/>
                <a:ea typeface="+mj-ea"/>
              </a:rPr>
              <a:t>로 시작해서 </a:t>
            </a:r>
            <a:r>
              <a:rPr lang="en-US" altLang="ko-KR" sz="1200" dirty="0">
                <a:latin typeface="+mj-ea"/>
                <a:ea typeface="+mj-ea"/>
              </a:rPr>
              <a:t>b</a:t>
            </a:r>
            <a:r>
              <a:rPr lang="ko-KR" altLang="en-US" sz="1200" dirty="0">
                <a:latin typeface="+mj-ea"/>
                <a:ea typeface="+mj-ea"/>
              </a:rPr>
              <a:t>보다 작은 값까지 일정한 </a:t>
            </a:r>
            <a:r>
              <a:rPr lang="ko-KR" altLang="en-US" sz="1200" dirty="0" err="1">
                <a:latin typeface="+mj-ea"/>
                <a:ea typeface="+mj-ea"/>
              </a:rPr>
              <a:t>차잇값이</a:t>
            </a:r>
            <a:r>
              <a:rPr lang="ko-KR" altLang="en-US" sz="1200" dirty="0">
                <a:latin typeface="+mj-ea"/>
                <a:ea typeface="+mj-ea"/>
              </a:rPr>
              <a:t> </a:t>
            </a:r>
            <a:r>
              <a:rPr lang="en-US" altLang="ko-KR" sz="1200" dirty="0">
                <a:latin typeface="+mj-ea"/>
                <a:ea typeface="+mj-ea"/>
              </a:rPr>
              <a:t>k</a:t>
            </a:r>
            <a:r>
              <a:rPr lang="ko-KR" altLang="en-US" sz="1200" dirty="0">
                <a:latin typeface="+mj-ea"/>
                <a:ea typeface="+mj-ea"/>
              </a:rPr>
              <a:t>인 수열 </a:t>
            </a:r>
            <a:r>
              <a:rPr lang="en-US" altLang="ko-KR" sz="1200" dirty="0">
                <a:latin typeface="+mj-ea"/>
                <a:ea typeface="+mj-ea"/>
              </a:rPr>
              <a:t>a, </a:t>
            </a:r>
            <a:r>
              <a:rPr lang="en-US" altLang="ko-KR" sz="1200" dirty="0" err="1">
                <a:latin typeface="+mj-ea"/>
                <a:ea typeface="+mj-ea"/>
              </a:rPr>
              <a:t>a+k</a:t>
            </a:r>
            <a:r>
              <a:rPr lang="en-US" altLang="ko-KR" sz="1200" dirty="0">
                <a:latin typeface="+mj-ea"/>
                <a:ea typeface="+mj-ea"/>
              </a:rPr>
              <a:t>, </a:t>
            </a:r>
            <a:r>
              <a:rPr lang="en-US" altLang="ko-KR" sz="1200" dirty="0" smtClean="0">
                <a:latin typeface="+mj-ea"/>
                <a:ea typeface="+mj-ea"/>
              </a:rPr>
              <a:t>a+2*k</a:t>
            </a:r>
            <a:r>
              <a:rPr lang="en-US" altLang="ko-KR" sz="1200" dirty="0">
                <a:latin typeface="+mj-ea"/>
                <a:ea typeface="+mj-ea"/>
              </a:rPr>
              <a:t>, ... </a:t>
            </a:r>
            <a:r>
              <a:rPr lang="ko-KR" altLang="en-US" sz="1200" dirty="0">
                <a:latin typeface="+mj-ea"/>
                <a:ea typeface="+mj-ea"/>
              </a:rPr>
              <a:t>를 만든다</a:t>
            </a:r>
            <a:r>
              <a:rPr lang="en-US" altLang="ko-KR" sz="1200" dirty="0">
                <a:latin typeface="+mj-ea"/>
                <a:ea typeface="+mj-ea"/>
              </a:rPr>
              <a:t>. </a:t>
            </a:r>
            <a:endParaRPr lang="ko-KR" altLang="en-US" sz="1200" dirty="0">
              <a:latin typeface="+mj-ea"/>
              <a:ea typeface="+mj-ea"/>
            </a:endParaRPr>
          </a:p>
        </p:txBody>
      </p:sp>
      <p:sp>
        <p:nvSpPr>
          <p:cNvPr id="19" name="모서리가 둥근 직사각형 18"/>
          <p:cNvSpPr/>
          <p:nvPr/>
        </p:nvSpPr>
        <p:spPr bwMode="auto">
          <a:xfrm>
            <a:off x="615485" y="4343001"/>
            <a:ext cx="8226939" cy="2350983"/>
          </a:xfrm>
          <a:prstGeom prst="roundRect">
            <a:avLst>
              <a:gd name="adj" fmla="val 6129"/>
            </a:avLst>
          </a:prstGeom>
          <a:solidFill>
            <a:srgbClr val="C9C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41" y="3942035"/>
            <a:ext cx="1561719" cy="73879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10856" y="4518647"/>
            <a:ext cx="7955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j-ea"/>
                <a:ea typeface="+mj-ea"/>
              </a:rPr>
              <a:t>데이터형</a:t>
            </a:r>
            <a:r>
              <a:rPr lang="en-US" altLang="ko-KR" sz="1200" dirty="0">
                <a:latin typeface="+mj-ea"/>
                <a:ea typeface="+mj-ea"/>
              </a:rPr>
              <a:t>(data type)</a:t>
            </a:r>
            <a:r>
              <a:rPr lang="ko-KR" altLang="en-US" sz="1200" dirty="0">
                <a:latin typeface="+mj-ea"/>
                <a:ea typeface="+mj-ea"/>
              </a:rPr>
              <a:t>이 달라 계산 오류가 발생하는 경우는 </a:t>
            </a:r>
            <a:r>
              <a:rPr lang="ko-KR" altLang="en-US" sz="1200" dirty="0" err="1">
                <a:latin typeface="+mj-ea"/>
                <a:ea typeface="+mj-ea"/>
              </a:rPr>
              <a:t>파이썬</a:t>
            </a:r>
            <a:r>
              <a:rPr lang="ko-KR" altLang="en-US" sz="1200" dirty="0">
                <a:latin typeface="+mj-ea"/>
                <a:ea typeface="+mj-ea"/>
              </a:rPr>
              <a:t> 프로그램 실행이 중단된다</a:t>
            </a:r>
            <a:r>
              <a:rPr lang="en-US" altLang="ko-KR" sz="1200" dirty="0">
                <a:latin typeface="+mj-ea"/>
                <a:ea typeface="+mj-ea"/>
              </a:rPr>
              <a:t>. </a:t>
            </a:r>
          </a:p>
          <a:p>
            <a:r>
              <a:rPr lang="ko-KR" altLang="en-US" sz="1200" dirty="0">
                <a:latin typeface="+mj-ea"/>
                <a:ea typeface="+mj-ea"/>
              </a:rPr>
              <a:t>다음 내장 함수를 사용하면</a:t>
            </a:r>
            <a:r>
              <a:rPr lang="en-US" altLang="ko-KR" sz="1200" dirty="0">
                <a:latin typeface="+mj-ea"/>
                <a:ea typeface="+mj-ea"/>
              </a:rPr>
              <a:t>, </a:t>
            </a:r>
            <a:r>
              <a:rPr lang="ko-KR" altLang="en-US" sz="1200" dirty="0">
                <a:latin typeface="+mj-ea"/>
                <a:ea typeface="+mj-ea"/>
              </a:rPr>
              <a:t>원하는 값을 다른 데이터형으로 변환할 수 있다</a:t>
            </a:r>
            <a:r>
              <a:rPr lang="en-US" altLang="ko-KR" sz="1200" dirty="0">
                <a:latin typeface="+mj-ea"/>
                <a:ea typeface="+mj-ea"/>
              </a:rPr>
              <a:t>. </a:t>
            </a:r>
            <a:endParaRPr lang="ko-KR" altLang="en-US" sz="1200" dirty="0">
              <a:latin typeface="+mj-ea"/>
              <a:ea typeface="+mj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946" y="4983053"/>
            <a:ext cx="3699219" cy="159381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"/>
          <p:cNvSpPr txBox="1"/>
          <p:nvPr/>
        </p:nvSpPr>
        <p:spPr>
          <a:xfrm>
            <a:off x="609989" y="1818502"/>
            <a:ext cx="8308780" cy="1260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2400"/>
              <a:buFont typeface="Malgun Gothic"/>
              <a:buNone/>
            </a:pP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함수는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프로그램을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편리하고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효율적으로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작성할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수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있도록한다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.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이미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만들어진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함수를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사용할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수도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있고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새로운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함수를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직접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만들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수도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있다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7" name="Google Shape;137;p5" descr="그림 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36698" y="2893545"/>
            <a:ext cx="2556285" cy="228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5" descr="그림 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256" y="5518394"/>
            <a:ext cx="472353" cy="430887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5"/>
          <p:cNvSpPr/>
          <p:nvPr/>
        </p:nvSpPr>
        <p:spPr>
          <a:xfrm>
            <a:off x="1011126" y="5572573"/>
            <a:ext cx="7737338" cy="1140732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2200"/>
              <a:buFont typeface="Malgun Gothic"/>
              <a:buNone/>
            </a:pPr>
            <a:r>
              <a:rPr lang="en-US" sz="2200" b="1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커피머신은</a:t>
            </a:r>
            <a:r>
              <a:rPr lang="en-US" sz="2200" b="1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( </a:t>
            </a:r>
            <a:r>
              <a:rPr lang="en-US" sz="2200" b="1" i="0" u="none" strike="noStrike" cap="none" dirty="0" err="1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커피콩</a:t>
            </a:r>
            <a:r>
              <a:rPr lang="en-US" sz="22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200" b="1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)과 ( </a:t>
            </a:r>
            <a:r>
              <a:rPr lang="en-US" sz="2200" b="1" i="0" u="none" strike="noStrike" cap="none" dirty="0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물 </a:t>
            </a:r>
            <a:r>
              <a:rPr lang="en-US" sz="2200" b="1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)이 </a:t>
            </a:r>
            <a:r>
              <a:rPr lang="en-US" sz="2200" b="1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입력되면</a:t>
            </a:r>
            <a:r>
              <a:rPr lang="en-US" sz="2200" b="1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, </a:t>
            </a:r>
            <a:r>
              <a:rPr lang="en-US" sz="2200" b="1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맛있는</a:t>
            </a:r>
            <a:r>
              <a:rPr lang="en-US" sz="2200" b="1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( </a:t>
            </a:r>
            <a:r>
              <a:rPr lang="en-US" sz="2200" b="1" i="0" u="none" strike="noStrike" cap="none" dirty="0" err="1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커피</a:t>
            </a:r>
            <a:r>
              <a:rPr lang="en-US" sz="2200" b="1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) 를 </a:t>
            </a:r>
            <a:r>
              <a:rPr lang="en-US" sz="2200" b="1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반환한다</a:t>
            </a:r>
            <a:r>
              <a:rPr lang="en-US" sz="2200" b="1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.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200"/>
              <a:buFont typeface="Malgun Gothic"/>
              <a:buNone/>
            </a:pPr>
            <a:r>
              <a:rPr lang="en-US" sz="2200" b="0" i="0" u="none" strike="noStrike" cap="none" dirty="0" err="1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커피콩+물</a:t>
            </a:r>
            <a:r>
              <a:rPr lang="en-US" sz="2200" b="0" i="0" u="none" strike="noStrike" cap="none" dirty="0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 을 </a:t>
            </a:r>
            <a:r>
              <a:rPr lang="en-US" sz="2200" b="0" i="0" u="none" strike="noStrike" cap="none" dirty="0" err="1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커피로</a:t>
            </a:r>
            <a:r>
              <a:rPr lang="en-US" sz="2200" b="0" i="0" u="none" strike="noStrike" cap="none" dirty="0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200" b="0" i="0" u="none" strike="noStrike" cap="none" dirty="0" err="1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만드는</a:t>
            </a:r>
            <a:r>
              <a:rPr lang="en-US" sz="2200" b="0" i="0" u="none" strike="noStrike" cap="none" dirty="0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200" b="0" i="0" u="none" strike="noStrike" cap="none" dirty="0" err="1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동작도</a:t>
            </a:r>
            <a:r>
              <a:rPr lang="en-US" sz="2200" b="0" i="0" u="none" strike="noStrike" cap="none" dirty="0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200" b="0" i="0" u="none" strike="noStrike" cap="none" dirty="0" err="1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함수로</a:t>
            </a:r>
            <a:r>
              <a:rPr lang="en-US" sz="2200" b="0" i="0" u="none" strike="noStrike" cap="none" dirty="0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 볼 수 </a:t>
            </a:r>
            <a:r>
              <a:rPr lang="en-US" sz="2200" b="0" i="0" u="none" strike="noStrike" cap="none" dirty="0" err="1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있다</a:t>
            </a:r>
            <a:r>
              <a:rPr lang="en-US" sz="2200" b="0" i="0" u="none" strike="noStrike" cap="none" dirty="0">
                <a:solidFill>
                  <a:srgbClr val="FEFEFE"/>
                </a:solidFill>
                <a:latin typeface="Malgun Gothic"/>
                <a:ea typeface="Malgun Gothic"/>
                <a:cs typeface="Malgun Gothic"/>
                <a:sym typeface="Malgun Gothic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0" name="Google Shape;140;p5"/>
          <p:cNvGrpSpPr/>
          <p:nvPr/>
        </p:nvGrpSpPr>
        <p:grpSpPr>
          <a:xfrm>
            <a:off x="7970981" y="327513"/>
            <a:ext cx="977857" cy="294643"/>
            <a:chOff x="0" y="0"/>
            <a:chExt cx="977856" cy="294641"/>
          </a:xfrm>
        </p:grpSpPr>
        <p:sp>
          <p:nvSpPr>
            <p:cNvPr id="141" name="Google Shape;141;p5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5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12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43" name="Google Shape;143;p5" descr="그림 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6171" y="807886"/>
            <a:ext cx="1946922" cy="9272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4" name="Google Shape;144;p5"/>
          <p:cNvGrpSpPr/>
          <p:nvPr/>
        </p:nvGrpSpPr>
        <p:grpSpPr>
          <a:xfrm>
            <a:off x="601042" y="56817"/>
            <a:ext cx="6856330" cy="657558"/>
            <a:chOff x="0" y="0"/>
            <a:chExt cx="6856329" cy="657556"/>
          </a:xfrm>
        </p:grpSpPr>
        <p:sp>
          <p:nvSpPr>
            <p:cNvPr id="145" name="Google Shape;145;p5"/>
            <p:cNvSpPr/>
            <p:nvPr/>
          </p:nvSpPr>
          <p:spPr>
            <a:xfrm>
              <a:off x="10517" y="0"/>
              <a:ext cx="648073" cy="635878"/>
            </a:xfrm>
            <a:prstGeom prst="ellipse">
              <a:avLst/>
            </a:prstGeom>
            <a:solidFill>
              <a:srgbClr val="93CFF7"/>
            </a:solidFill>
            <a:ln w="25400" cap="flat" cmpd="sng">
              <a:solidFill>
                <a:srgbClr val="00B0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FEFEFE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146" name="Google Shape;146;p5"/>
            <p:cNvSpPr txBox="1"/>
            <p:nvPr/>
          </p:nvSpPr>
          <p:spPr>
            <a:xfrm>
              <a:off x="0" y="51124"/>
              <a:ext cx="684877" cy="5847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3200"/>
                <a:buFont typeface="Arial"/>
                <a:buNone/>
              </a:pPr>
              <a:r>
                <a:rPr lang="en-US" sz="3200" b="1" i="0" u="none" strike="noStrike" cap="none" dirty="0">
                  <a:solidFill>
                    <a:srgbClr val="FEFEFE"/>
                  </a:solidFill>
                  <a:latin typeface="+mj-ea"/>
                  <a:ea typeface="+mj-ea"/>
                  <a:cs typeface="Arial"/>
                  <a:sym typeface="Arial"/>
                </a:rPr>
                <a:t>01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147" name="Google Shape;147;p5"/>
            <p:cNvSpPr txBox="1"/>
            <p:nvPr/>
          </p:nvSpPr>
          <p:spPr>
            <a:xfrm>
              <a:off x="814983" y="70815"/>
              <a:ext cx="6041346" cy="5867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US" sz="3200" b="1" i="0" u="none" strike="noStrike" cap="none" dirty="0" err="1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rPr>
                <a:t>함수</a:t>
              </a:r>
              <a:endParaRPr sz="1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</p:grpSp>
      <p:sp>
        <p:nvSpPr>
          <p:cNvPr id="148" name="Google Shape;148;p5"/>
          <p:cNvSpPr txBox="1"/>
          <p:nvPr/>
        </p:nvSpPr>
        <p:spPr>
          <a:xfrm>
            <a:off x="4794448" y="6364778"/>
            <a:ext cx="2662924" cy="264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" name="Google Shape;265;p13"/>
          <p:cNvGrpSpPr/>
          <p:nvPr/>
        </p:nvGrpSpPr>
        <p:grpSpPr>
          <a:xfrm>
            <a:off x="2739980" y="5983042"/>
            <a:ext cx="790330" cy="319793"/>
            <a:chOff x="0" y="-1"/>
            <a:chExt cx="790329" cy="319791"/>
          </a:xfrm>
        </p:grpSpPr>
        <p:sp>
          <p:nvSpPr>
            <p:cNvPr id="16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8" name="Google Shape;738;p51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739" name="Google Shape;739;p51"/>
          <p:cNvSpPr txBox="1"/>
          <p:nvPr/>
        </p:nvSpPr>
        <p:spPr>
          <a:xfrm>
            <a:off x="2745511" y="116631"/>
            <a:ext cx="5669201" cy="494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Malgun Gothic"/>
              <a:buNone/>
            </a:pPr>
            <a:r>
              <a:rPr lang="en-US" sz="25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짝수합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0" name="Google Shape;740;p51"/>
          <p:cNvSpPr txBox="1"/>
          <p:nvPr/>
        </p:nvSpPr>
        <p:spPr>
          <a:xfrm>
            <a:off x="2097439" y="116632"/>
            <a:ext cx="501990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41" name="Google Shape;741;p51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742" name="Google Shape;742;p51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3" name="Google Shape;743;p51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28</a:t>
              </a: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44" name="Google Shape;744;p51"/>
          <p:cNvSpPr txBox="1">
            <a:spLocks noGrp="1"/>
          </p:cNvSpPr>
          <p:nvPr>
            <p:ph type="body" idx="1"/>
          </p:nvPr>
        </p:nvSpPr>
        <p:spPr>
          <a:xfrm>
            <a:off x="457199" y="1888232"/>
            <a:ext cx="8134352" cy="634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28575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729"/>
              <a:buFont typeface="Wingdings" panose="05000000000000000000" pitchFamily="2" charset="2"/>
              <a:buChar char="l"/>
            </a:pPr>
            <a:r>
              <a:rPr lang="en-US" sz="1800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개의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부터 그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수까지의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중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짝수만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합한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결과를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반환하는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>
                <a:latin typeface="+mj-ea"/>
                <a:ea typeface="+mj-ea"/>
              </a:rPr>
              <a:t>g( )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1800" dirty="0" smtClean="0">
                <a:latin typeface="+mj-ea"/>
                <a:ea typeface="+mj-ea"/>
              </a:rPr>
              <a:t>.</a:t>
            </a:r>
            <a:endParaRPr sz="1800" dirty="0">
              <a:latin typeface="+mj-ea"/>
              <a:ea typeface="+mj-ea"/>
            </a:endParaRPr>
          </a:p>
        </p:txBody>
      </p:sp>
      <p:grpSp>
        <p:nvGrpSpPr>
          <p:cNvPr id="745" name="Google Shape;745;p51"/>
          <p:cNvGrpSpPr/>
          <p:nvPr/>
        </p:nvGrpSpPr>
        <p:grpSpPr>
          <a:xfrm>
            <a:off x="899591" y="3578735"/>
            <a:ext cx="1224139" cy="404930"/>
            <a:chOff x="0" y="0"/>
            <a:chExt cx="1224137" cy="404928"/>
          </a:xfrm>
        </p:grpSpPr>
        <p:sp>
          <p:nvSpPr>
            <p:cNvPr id="746" name="Google Shape;746;p51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7" name="Google Shape;747;p51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748" name="Google Shape;748;p51"/>
          <p:cNvGraphicFramePr/>
          <p:nvPr/>
        </p:nvGraphicFramePr>
        <p:xfrm>
          <a:off x="899591" y="3910176"/>
          <a:ext cx="7345200" cy="14630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49" name="Google Shape;749;p51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지역 변수와 전역 변수의 사용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742950" y="2515747"/>
            <a:ext cx="77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200"/>
              </a:spcBef>
              <a:buSzPts val="972"/>
            </a:pPr>
            <a:r>
              <a:rPr lang="en-US" altLang="ko-KR" dirty="0">
                <a:solidFill>
                  <a:srgbClr val="0070C0"/>
                </a:solidFill>
                <a:latin typeface="+mj-ea"/>
              </a:rPr>
              <a:t>(</a:t>
            </a:r>
            <a:r>
              <a:rPr lang="ko-KR" altLang="en-US" dirty="0">
                <a:latin typeface="+mj-ea"/>
                <a:cs typeface="Helvetica Neue"/>
                <a:sym typeface="Helvetica Neue"/>
              </a:rPr>
              <a:t>참고</a:t>
            </a:r>
            <a:r>
              <a:rPr lang="en-US" altLang="ko-KR" dirty="0">
                <a:solidFill>
                  <a:srgbClr val="0070C0"/>
                </a:solidFill>
                <a:latin typeface="+mj-ea"/>
              </a:rPr>
              <a:t>: range(0, n+1, 2)</a:t>
            </a:r>
            <a:r>
              <a:rPr lang="ko-KR" altLang="en-US" dirty="0">
                <a:latin typeface="+mj-ea"/>
                <a:cs typeface="Helvetica Neue"/>
                <a:sym typeface="Helvetica Neue"/>
              </a:rPr>
              <a:t>는 </a:t>
            </a:r>
            <a:r>
              <a:rPr lang="ko-KR" altLang="en-US" dirty="0" err="1">
                <a:latin typeface="+mj-ea"/>
                <a:cs typeface="Helvetica Neue"/>
                <a:sym typeface="Helvetica Neue"/>
              </a:rPr>
              <a:t>정숫값</a:t>
            </a:r>
            <a:r>
              <a:rPr lang="ko-KR" altLang="en-US" dirty="0">
                <a:solidFill>
                  <a:srgbClr val="0070C0"/>
                </a:solidFill>
                <a:latin typeface="+mj-ea"/>
              </a:rPr>
              <a:t> </a:t>
            </a:r>
            <a:r>
              <a:rPr lang="en-US" altLang="ko-KR" dirty="0">
                <a:solidFill>
                  <a:srgbClr val="0070C0"/>
                </a:solidFill>
                <a:latin typeface="+mj-ea"/>
              </a:rPr>
              <a:t>0</a:t>
            </a:r>
            <a:r>
              <a:rPr lang="ko-KR" altLang="en-US" dirty="0">
                <a:latin typeface="+mj-ea"/>
                <a:cs typeface="Helvetica Neue"/>
                <a:sym typeface="Helvetica Neue"/>
              </a:rPr>
              <a:t>으로 시작해서 </a:t>
            </a:r>
            <a:r>
              <a:rPr lang="en-US" altLang="ko-KR" dirty="0">
                <a:solidFill>
                  <a:srgbClr val="0070C0"/>
                </a:solidFill>
                <a:latin typeface="+mj-ea"/>
              </a:rPr>
              <a:t>n+1</a:t>
            </a:r>
            <a:r>
              <a:rPr lang="ko-KR" altLang="en-US" dirty="0">
                <a:latin typeface="+mj-ea"/>
                <a:cs typeface="Helvetica Neue"/>
                <a:sym typeface="Helvetica Neue"/>
              </a:rPr>
              <a:t>보다 작고 </a:t>
            </a:r>
            <a:r>
              <a:rPr lang="ko-KR" altLang="en-US" dirty="0" err="1">
                <a:latin typeface="+mj-ea"/>
                <a:cs typeface="Helvetica Neue"/>
                <a:sym typeface="Helvetica Neue"/>
              </a:rPr>
              <a:t>차잇값이</a:t>
            </a:r>
            <a:r>
              <a:rPr lang="ko-KR" altLang="en-US" dirty="0">
                <a:latin typeface="+mj-ea"/>
                <a:cs typeface="Helvetica Neue"/>
                <a:sym typeface="Helvetica Neue"/>
              </a:rPr>
              <a:t> </a:t>
            </a:r>
            <a:r>
              <a:rPr lang="en-US" altLang="ko-KR" dirty="0">
                <a:solidFill>
                  <a:srgbClr val="0070C0"/>
                </a:solidFill>
                <a:latin typeface="+mj-ea"/>
              </a:rPr>
              <a:t>2</a:t>
            </a:r>
            <a:r>
              <a:rPr lang="ko-KR" altLang="en-US" dirty="0">
                <a:latin typeface="+mj-ea"/>
                <a:cs typeface="Helvetica Neue"/>
                <a:sym typeface="Helvetica Neue"/>
              </a:rPr>
              <a:t>인 </a:t>
            </a:r>
            <a:r>
              <a:rPr lang="en-US" altLang="ko-KR" dirty="0">
                <a:solidFill>
                  <a:srgbClr val="0070C0"/>
                </a:solidFill>
                <a:latin typeface="+mj-ea"/>
              </a:rPr>
              <a:t>0, 2, 4, 6, ... , n </a:t>
            </a:r>
            <a:r>
              <a:rPr lang="ko-KR" altLang="en-US" dirty="0">
                <a:latin typeface="+mj-ea"/>
                <a:cs typeface="Helvetica Neue"/>
                <a:sym typeface="Helvetica Neue"/>
              </a:rPr>
              <a:t>수열을 만든다</a:t>
            </a:r>
            <a:r>
              <a:rPr lang="en-US" altLang="ko-KR" dirty="0">
                <a:solidFill>
                  <a:srgbClr val="0070C0"/>
                </a:solidFill>
                <a:latin typeface="+mj-ea"/>
              </a:rPr>
              <a:t>.)</a:t>
            </a:r>
            <a:endParaRPr lang="ko-KR" altLang="en-US" dirty="0">
              <a:latin typeface="+mj-ea"/>
            </a:endParaRPr>
          </a:p>
        </p:txBody>
      </p:sp>
      <p:grpSp>
        <p:nvGrpSpPr>
          <p:cNvPr id="15" name="Google Shape;265;p13"/>
          <p:cNvGrpSpPr/>
          <p:nvPr/>
        </p:nvGrpSpPr>
        <p:grpSpPr>
          <a:xfrm>
            <a:off x="2187530" y="3519662"/>
            <a:ext cx="790330" cy="319793"/>
            <a:chOff x="0" y="-1"/>
            <a:chExt cx="790329" cy="319791"/>
          </a:xfrm>
        </p:grpSpPr>
        <p:sp>
          <p:nvSpPr>
            <p:cNvPr id="16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4" name="Google Shape;754;p52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0"/>
            <a:ext cx="2537644" cy="798889"/>
          </a:xfrm>
          <a:prstGeom prst="rect">
            <a:avLst/>
          </a:prstGeom>
          <a:noFill/>
          <a:ln>
            <a:noFill/>
          </a:ln>
        </p:spPr>
      </p:pic>
      <p:sp>
        <p:nvSpPr>
          <p:cNvPr id="755" name="Google Shape;755;p52"/>
          <p:cNvSpPr txBox="1"/>
          <p:nvPr/>
        </p:nvSpPr>
        <p:spPr>
          <a:xfrm>
            <a:off x="2745511" y="116631"/>
            <a:ext cx="5669201" cy="494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Malgun Gothic"/>
              <a:buNone/>
            </a:pPr>
            <a:r>
              <a:rPr lang="en-US" sz="2500" b="1" i="0" u="none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짝수합 출력하기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6" name="Google Shape;756;p52"/>
          <p:cNvSpPr txBox="1"/>
          <p:nvPr/>
        </p:nvSpPr>
        <p:spPr>
          <a:xfrm>
            <a:off x="2097439" y="116632"/>
            <a:ext cx="501990" cy="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57" name="Google Shape;757;p52"/>
          <p:cNvGrpSpPr/>
          <p:nvPr/>
        </p:nvGrpSpPr>
        <p:grpSpPr>
          <a:xfrm>
            <a:off x="8028384" y="255505"/>
            <a:ext cx="977857" cy="294642"/>
            <a:chOff x="0" y="0"/>
            <a:chExt cx="977856" cy="294641"/>
          </a:xfrm>
        </p:grpSpPr>
        <p:sp>
          <p:nvSpPr>
            <p:cNvPr id="758" name="Google Shape;758;p52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9" name="Google Shape;759;p52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28</a:t>
              </a:r>
              <a:r>
                <a:rPr lang="en-US" sz="1300" b="0" i="0" u="none" strike="noStrike" cap="none" dirty="0" smtClean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1" name="Google Shape;761;p52"/>
          <p:cNvGrpSpPr/>
          <p:nvPr/>
        </p:nvGrpSpPr>
        <p:grpSpPr>
          <a:xfrm>
            <a:off x="899591" y="3578735"/>
            <a:ext cx="1224139" cy="404930"/>
            <a:chOff x="0" y="0"/>
            <a:chExt cx="1224137" cy="404928"/>
          </a:xfrm>
        </p:grpSpPr>
        <p:sp>
          <p:nvSpPr>
            <p:cNvPr id="762" name="Google Shape;762;p52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3" name="Google Shape;763;p52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코드 작성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764" name="Google Shape;764;p52"/>
          <p:cNvGraphicFramePr/>
          <p:nvPr/>
        </p:nvGraphicFramePr>
        <p:xfrm>
          <a:off x="899591" y="3910176"/>
          <a:ext cx="7345200" cy="1463050"/>
        </p:xfrm>
        <a:graphic>
          <a:graphicData uri="http://schemas.openxmlformats.org/drawingml/2006/table">
            <a:tbl>
              <a:tblPr bandRow="1">
                <a:noFill/>
                <a:tableStyleId>{EA9AE4A9-5FE7-467C-999A-BA789B6B6D13}</a:tableStyleId>
              </a:tblPr>
              <a:tblGrid>
                <a:gridCol w="79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4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01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02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03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04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/>
                        <a:t>05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def g(n):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s = 0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for k in range(0, n+1, 2):</a:t>
                      </a:r>
                      <a:endParaRPr sz="1000" u="none" strike="noStrike" cap="none">
                        <a:solidFill>
                          <a:srgbClr val="FEFEFE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s = s+k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0000"/>
                          </a:solidFill>
                        </a:rPr>
                        <a:t> return s</a:t>
                      </a:r>
                      <a:endParaRPr sz="1400" u="none" strike="noStrike" cap="none"/>
                    </a:p>
                  </a:txBody>
                  <a:tcPr marL="45725" marR="45725" marT="45725" marB="45725">
                    <a:lnT w="38100" cap="flat" cmpd="sng">
                      <a:solidFill>
                        <a:srgbClr val="0066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EFEF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65" name="Google Shape;765;p52"/>
          <p:cNvSpPr txBox="1"/>
          <p:nvPr/>
        </p:nvSpPr>
        <p:spPr>
          <a:xfrm>
            <a:off x="482999" y="1052736"/>
            <a:ext cx="8400197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00B050"/>
                </a:solidFill>
                <a:latin typeface="Malgun Gothic"/>
                <a:ea typeface="Malgun Gothic"/>
                <a:cs typeface="Malgun Gothic"/>
                <a:sym typeface="Malgun Gothic"/>
              </a:rPr>
              <a:t>2) 지역 변수와 전역 변수의 사용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744;p51"/>
          <p:cNvSpPr txBox="1">
            <a:spLocks noGrp="1"/>
          </p:cNvSpPr>
          <p:nvPr>
            <p:ph type="body" idx="1"/>
          </p:nvPr>
        </p:nvSpPr>
        <p:spPr>
          <a:xfrm>
            <a:off x="457199" y="1888232"/>
            <a:ext cx="8134352" cy="634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28575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729"/>
              <a:buFont typeface="Wingdings" panose="05000000000000000000" pitchFamily="2" charset="2"/>
              <a:buChar char="l"/>
            </a:pPr>
            <a:r>
              <a:rPr lang="en-US" sz="1800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개의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전달받아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>
                <a:latin typeface="+mj-ea"/>
                <a:ea typeface="+mj-ea"/>
              </a:rPr>
              <a:t>1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부터 그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수까지의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정숫값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중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짝수만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합한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결과를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반환하는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>
                <a:latin typeface="+mj-ea"/>
                <a:ea typeface="+mj-ea"/>
              </a:rPr>
              <a:t>g( )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설계해</a:t>
            </a:r>
            <a:r>
              <a:rPr lang="en-US" sz="1800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1800" dirty="0" err="1">
                <a:latin typeface="+mj-ea"/>
                <a:ea typeface="+mj-ea"/>
                <a:cs typeface="Helvetica Neue"/>
                <a:sym typeface="Helvetica Neue"/>
              </a:rPr>
              <a:t>보자</a:t>
            </a:r>
            <a:r>
              <a:rPr lang="en-US" sz="1800" dirty="0" smtClean="0">
                <a:latin typeface="+mj-ea"/>
                <a:ea typeface="+mj-ea"/>
              </a:rPr>
              <a:t>.</a:t>
            </a:r>
            <a:endParaRPr sz="1800" dirty="0">
              <a:latin typeface="+mj-ea"/>
              <a:ea typeface="+mj-ea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742950" y="2515747"/>
            <a:ext cx="77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200"/>
              </a:spcBef>
              <a:buSzPts val="972"/>
            </a:pPr>
            <a:r>
              <a:rPr lang="en-US" altLang="ko-KR" dirty="0">
                <a:solidFill>
                  <a:srgbClr val="0070C0"/>
                </a:solidFill>
                <a:latin typeface="+mj-ea"/>
              </a:rPr>
              <a:t>(</a:t>
            </a:r>
            <a:r>
              <a:rPr lang="ko-KR" altLang="en-US" dirty="0">
                <a:latin typeface="+mj-ea"/>
                <a:cs typeface="Helvetica Neue"/>
                <a:sym typeface="Helvetica Neue"/>
              </a:rPr>
              <a:t>참고</a:t>
            </a:r>
            <a:r>
              <a:rPr lang="en-US" altLang="ko-KR" dirty="0">
                <a:solidFill>
                  <a:srgbClr val="0070C0"/>
                </a:solidFill>
                <a:latin typeface="+mj-ea"/>
              </a:rPr>
              <a:t>: range(0, n+1, 2)</a:t>
            </a:r>
            <a:r>
              <a:rPr lang="ko-KR" altLang="en-US" dirty="0">
                <a:latin typeface="+mj-ea"/>
                <a:cs typeface="Helvetica Neue"/>
                <a:sym typeface="Helvetica Neue"/>
              </a:rPr>
              <a:t>는 </a:t>
            </a:r>
            <a:r>
              <a:rPr lang="ko-KR" altLang="en-US" dirty="0" err="1">
                <a:latin typeface="+mj-ea"/>
                <a:cs typeface="Helvetica Neue"/>
                <a:sym typeface="Helvetica Neue"/>
              </a:rPr>
              <a:t>정숫값</a:t>
            </a:r>
            <a:r>
              <a:rPr lang="ko-KR" altLang="en-US" dirty="0">
                <a:solidFill>
                  <a:srgbClr val="0070C0"/>
                </a:solidFill>
                <a:latin typeface="+mj-ea"/>
              </a:rPr>
              <a:t> </a:t>
            </a:r>
            <a:r>
              <a:rPr lang="en-US" altLang="ko-KR" dirty="0">
                <a:solidFill>
                  <a:srgbClr val="0070C0"/>
                </a:solidFill>
                <a:latin typeface="+mj-ea"/>
              </a:rPr>
              <a:t>0</a:t>
            </a:r>
            <a:r>
              <a:rPr lang="ko-KR" altLang="en-US" dirty="0">
                <a:latin typeface="+mj-ea"/>
                <a:cs typeface="Helvetica Neue"/>
                <a:sym typeface="Helvetica Neue"/>
              </a:rPr>
              <a:t>으로 시작해서 </a:t>
            </a:r>
            <a:r>
              <a:rPr lang="en-US" altLang="ko-KR" dirty="0">
                <a:solidFill>
                  <a:srgbClr val="0070C0"/>
                </a:solidFill>
                <a:latin typeface="+mj-ea"/>
              </a:rPr>
              <a:t>n+1</a:t>
            </a:r>
            <a:r>
              <a:rPr lang="ko-KR" altLang="en-US" dirty="0">
                <a:latin typeface="+mj-ea"/>
                <a:cs typeface="Helvetica Neue"/>
                <a:sym typeface="Helvetica Neue"/>
              </a:rPr>
              <a:t>보다 작고 </a:t>
            </a:r>
            <a:r>
              <a:rPr lang="ko-KR" altLang="en-US" dirty="0" err="1">
                <a:latin typeface="+mj-ea"/>
                <a:cs typeface="Helvetica Neue"/>
                <a:sym typeface="Helvetica Neue"/>
              </a:rPr>
              <a:t>차잇값이</a:t>
            </a:r>
            <a:r>
              <a:rPr lang="ko-KR" altLang="en-US" dirty="0">
                <a:latin typeface="+mj-ea"/>
                <a:cs typeface="Helvetica Neue"/>
                <a:sym typeface="Helvetica Neue"/>
              </a:rPr>
              <a:t> </a:t>
            </a:r>
            <a:r>
              <a:rPr lang="en-US" altLang="ko-KR" dirty="0">
                <a:solidFill>
                  <a:srgbClr val="0070C0"/>
                </a:solidFill>
                <a:latin typeface="+mj-ea"/>
              </a:rPr>
              <a:t>2</a:t>
            </a:r>
            <a:r>
              <a:rPr lang="ko-KR" altLang="en-US" dirty="0">
                <a:latin typeface="+mj-ea"/>
                <a:cs typeface="Helvetica Neue"/>
                <a:sym typeface="Helvetica Neue"/>
              </a:rPr>
              <a:t>인 </a:t>
            </a:r>
            <a:r>
              <a:rPr lang="en-US" altLang="ko-KR" dirty="0">
                <a:solidFill>
                  <a:srgbClr val="0070C0"/>
                </a:solidFill>
                <a:latin typeface="+mj-ea"/>
              </a:rPr>
              <a:t>0, 2, 4, 6, ... , n </a:t>
            </a:r>
            <a:r>
              <a:rPr lang="ko-KR" altLang="en-US" dirty="0">
                <a:latin typeface="+mj-ea"/>
                <a:cs typeface="Helvetica Neue"/>
                <a:sym typeface="Helvetica Neue"/>
              </a:rPr>
              <a:t>수열을 만든다</a:t>
            </a:r>
            <a:r>
              <a:rPr lang="en-US" altLang="ko-KR" dirty="0">
                <a:solidFill>
                  <a:srgbClr val="0070C0"/>
                </a:solidFill>
                <a:latin typeface="+mj-ea"/>
              </a:rPr>
              <a:t>.)</a:t>
            </a:r>
            <a:endParaRPr lang="ko-KR" altLang="en-US" dirty="0">
              <a:latin typeface="+mj-ea"/>
            </a:endParaRPr>
          </a:p>
        </p:txBody>
      </p:sp>
      <p:grpSp>
        <p:nvGrpSpPr>
          <p:cNvPr id="17" name="Google Shape;265;p13"/>
          <p:cNvGrpSpPr/>
          <p:nvPr/>
        </p:nvGrpSpPr>
        <p:grpSpPr>
          <a:xfrm>
            <a:off x="2187530" y="3519662"/>
            <a:ext cx="790330" cy="319793"/>
            <a:chOff x="0" y="-1"/>
            <a:chExt cx="790329" cy="319791"/>
          </a:xfrm>
        </p:grpSpPr>
        <p:sp>
          <p:nvSpPr>
            <p:cNvPr id="18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0" name="Google Shape;770;p53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504" y="47132"/>
            <a:ext cx="1800201" cy="645565"/>
          </a:xfrm>
          <a:prstGeom prst="rect">
            <a:avLst/>
          </a:prstGeom>
          <a:noFill/>
          <a:ln>
            <a:noFill/>
          </a:ln>
        </p:spPr>
      </p:pic>
      <p:sp>
        <p:nvSpPr>
          <p:cNvPr id="771" name="Google Shape;771;p53"/>
          <p:cNvSpPr txBox="1"/>
          <p:nvPr/>
        </p:nvSpPr>
        <p:spPr>
          <a:xfrm>
            <a:off x="2025431" y="95393"/>
            <a:ext cx="66288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</a:t>
            </a:r>
            <a:r>
              <a:rPr lang="ko-KR" altLang="en-US" sz="2800" b="1" i="0" u="none" strike="noStrike" cap="none" dirty="0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의 정의와 </a:t>
            </a:r>
            <a:r>
              <a:rPr lang="ko-KR" altLang="en-US" sz="2800" b="1" dirty="0" smtClean="0">
                <a:latin typeface="Malgun Gothic"/>
                <a:ea typeface="Malgun Gothic"/>
                <a:cs typeface="Malgun Gothic"/>
                <a:sym typeface="Malgun Gothic"/>
              </a:rPr>
              <a:t>호출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2" name="Google Shape;772;p53"/>
          <p:cNvSpPr txBox="1"/>
          <p:nvPr/>
        </p:nvSpPr>
        <p:spPr>
          <a:xfrm>
            <a:off x="657279" y="1556792"/>
            <a:ext cx="7915221" cy="45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함수의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정의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: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(function)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는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어떤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작업을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수행하기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위한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명령을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순서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대로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작성한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후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새로운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이름으로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정의한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것이다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8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함수의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: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정의한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내용을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불러와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실행하기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위해서는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이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름과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소괄호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‘( )’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를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작성한다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8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함수의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1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및 </a:t>
            </a:r>
            <a:r>
              <a:rPr lang="en-US" sz="2400" b="1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복귀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: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호출하여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정의해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두었던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명령이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모두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되면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함수는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호출하였던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원래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위치로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복귀되며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그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다음에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있는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명령이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실행된다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sp>
        <p:nvSpPr>
          <p:cNvPr id="773" name="Google Shape;773;p53"/>
          <p:cNvSpPr txBox="1"/>
          <p:nvPr/>
        </p:nvSpPr>
        <p:spPr>
          <a:xfrm>
            <a:off x="297239" y="884786"/>
            <a:ext cx="7072849" cy="264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" name="Google Shape;778;p54" descr="그림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504" y="47132"/>
            <a:ext cx="1800201" cy="645565"/>
          </a:xfrm>
          <a:prstGeom prst="rect">
            <a:avLst/>
          </a:prstGeom>
          <a:noFill/>
          <a:ln>
            <a:noFill/>
          </a:ln>
        </p:spPr>
      </p:pic>
      <p:sp>
        <p:nvSpPr>
          <p:cNvPr id="779" name="Google Shape;779;p54"/>
          <p:cNvSpPr txBox="1"/>
          <p:nvPr/>
        </p:nvSpPr>
        <p:spPr>
          <a:xfrm>
            <a:off x="2025431" y="95393"/>
            <a:ext cx="662876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 smtClean="0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r>
              <a:rPr lang="en-US" sz="2800" b="1" i="0" u="none" strike="noStrike" cap="none" dirty="0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ko-KR" altLang="en-US" sz="2800" b="1" i="0" u="none" strike="noStrike" cap="none" dirty="0" smtClean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설계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0" name="Google Shape;780;p54"/>
          <p:cNvSpPr txBox="1"/>
          <p:nvPr/>
        </p:nvSpPr>
        <p:spPr>
          <a:xfrm>
            <a:off x="548975" y="1168274"/>
            <a:ext cx="8204499" cy="5078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 latinLnBrk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함수는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반환값과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매개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변수의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유무에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따라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네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가지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형태로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설계할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수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sz="2400" b="0" i="0" u="none" strike="noStrike" cap="none" dirty="0">
              <a:solidFill>
                <a:srgbClr val="000000"/>
              </a:solidFill>
              <a:latin typeface="+mj-ea"/>
              <a:ea typeface="+mj-ea"/>
              <a:cs typeface="Arial"/>
              <a:sym typeface="Arial"/>
            </a:endParaRPr>
          </a:p>
          <a:p>
            <a:pPr marL="342900" marR="0" lvl="0" indent="-342900" algn="just" rtl="0" latinLnBrk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함수가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호출되었던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곳에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반환값을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돌려놓기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위하여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return </a:t>
            </a: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명령을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사용한다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endParaRPr sz="2400" b="0" i="0" u="none" strike="noStrike" cap="none" dirty="0">
              <a:solidFill>
                <a:srgbClr val="000000"/>
              </a:solidFill>
              <a:latin typeface="+mj-ea"/>
              <a:ea typeface="+mj-ea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함수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내부에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값을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전달하기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위해서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매개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변수를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사용한다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endParaRPr sz="2400" b="0" i="0" u="none" strike="noStrike" cap="none" dirty="0">
              <a:solidFill>
                <a:srgbClr val="000000"/>
              </a:solidFill>
              <a:latin typeface="+mj-ea"/>
              <a:ea typeface="+mj-ea"/>
              <a:cs typeface="Arial"/>
              <a:sym typeface="Arial"/>
            </a:endParaRPr>
          </a:p>
          <a:p>
            <a:pPr marL="342900" marR="0" lvl="0" indent="-342900" algn="just" rtl="0" latinLnBrk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함수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내부에서는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지역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변수를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만들어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사용하거나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함수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외부에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있는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전역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변수를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참조해서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사용할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수도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있다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endParaRPr sz="2400" b="0" i="0" u="none" strike="noStrike" cap="none" dirty="0">
              <a:solidFill>
                <a:srgbClr val="000000"/>
              </a:solidFill>
              <a:latin typeface="+mj-ea"/>
              <a:ea typeface="+mj-ea"/>
              <a:cs typeface="Arial"/>
              <a:sym typeface="Arial"/>
            </a:endParaRPr>
          </a:p>
          <a:p>
            <a:pPr marL="342900" marR="0" lvl="0" indent="-342900" algn="just" rtl="0" latinLnBrk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함수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내부에서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전역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변수를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참조하기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위해서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global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명령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 을 </a:t>
            </a:r>
            <a:r>
              <a:rPr lang="en-US" sz="2400" b="0" i="0" u="none" strike="noStrike" cap="none" dirty="0" err="1" smtClean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사용한다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endParaRPr sz="2400" b="0" i="0" u="none" strike="noStrike" cap="none" dirty="0">
              <a:solidFill>
                <a:srgbClr val="000000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781" name="Google Shape;781;p54"/>
          <p:cNvSpPr txBox="1"/>
          <p:nvPr/>
        </p:nvSpPr>
        <p:spPr>
          <a:xfrm>
            <a:off x="297239" y="884786"/>
            <a:ext cx="7072849" cy="264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6" name="Google Shape;786;p55" descr="그림 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3" y="47740"/>
            <a:ext cx="1920452" cy="625899"/>
          </a:xfrm>
          <a:prstGeom prst="rect">
            <a:avLst/>
          </a:prstGeom>
          <a:noFill/>
          <a:ln>
            <a:noFill/>
          </a:ln>
        </p:spPr>
      </p:pic>
      <p:sp>
        <p:nvSpPr>
          <p:cNvPr id="791" name="Google Shape;791;p55"/>
          <p:cNvSpPr/>
          <p:nvPr/>
        </p:nvSpPr>
        <p:spPr>
          <a:xfrm>
            <a:off x="2228209" y="68973"/>
            <a:ext cx="648073" cy="635878"/>
          </a:xfrm>
          <a:prstGeom prst="ellipse">
            <a:avLst/>
          </a:prstGeom>
          <a:solidFill>
            <a:srgbClr val="93CFF7"/>
          </a:solidFill>
          <a:ln w="25400" cap="flat" cmpd="sng">
            <a:solidFill>
              <a:srgbClr val="00B0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FEFEF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2" name="Google Shape;792;p55"/>
          <p:cNvSpPr txBox="1"/>
          <p:nvPr/>
        </p:nvSpPr>
        <p:spPr>
          <a:xfrm>
            <a:off x="2217693" y="126286"/>
            <a:ext cx="684878" cy="548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3" name="Google Shape;793;p55"/>
          <p:cNvSpPr txBox="1"/>
          <p:nvPr/>
        </p:nvSpPr>
        <p:spPr>
          <a:xfrm>
            <a:off x="2961536" y="116631"/>
            <a:ext cx="6041345" cy="586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함수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1" name="Google Shape;124;p25"/>
          <p:cNvGraphicFramePr/>
          <p:nvPr>
            <p:extLst>
              <p:ext uri="{D42A27DB-BD31-4B8C-83A1-F6EECF244321}">
                <p14:modId xmlns:p14="http://schemas.microsoft.com/office/powerpoint/2010/main" val="1998568228"/>
              </p:ext>
            </p:extLst>
          </p:nvPr>
        </p:nvGraphicFramePr>
        <p:xfrm>
          <a:off x="779959" y="1060723"/>
          <a:ext cx="7998010" cy="52482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4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437">
                  <a:extLst>
                    <a:ext uri="{9D8B030D-6E8A-4147-A177-3AD203B41FA5}">
                      <a16:colId xmlns:a16="http://schemas.microsoft.com/office/drawing/2014/main" val="2370589141"/>
                    </a:ext>
                  </a:extLst>
                </a:gridCol>
                <a:gridCol w="649438">
                  <a:extLst>
                    <a:ext uri="{9D8B030D-6E8A-4147-A177-3AD203B41FA5}">
                      <a16:colId xmlns:a16="http://schemas.microsoft.com/office/drawing/2014/main" val="2275856547"/>
                    </a:ext>
                  </a:extLst>
                </a:gridCol>
                <a:gridCol w="620047">
                  <a:extLst>
                    <a:ext uri="{9D8B030D-6E8A-4147-A177-3AD203B41FA5}">
                      <a16:colId xmlns:a16="http://schemas.microsoft.com/office/drawing/2014/main" val="2502246171"/>
                    </a:ext>
                  </a:extLst>
                </a:gridCol>
              </a:tblGrid>
              <a:tr h="270719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8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범주</a:t>
                      </a:r>
                      <a:endParaRPr sz="1800" b="1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BFA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1" u="none" strike="noStrike" cap="none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평가 항목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BFA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4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성취도</a:t>
                      </a:r>
                      <a:endParaRPr sz="1400" b="1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BFA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2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0224482"/>
                  </a:ext>
                </a:extLst>
              </a:tr>
              <a:tr h="457857">
                <a:tc row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800" b="1" u="none" strike="noStrike" cap="none" dirty="0" err="1">
                          <a:solidFill>
                            <a:srgbClr val="64BFA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지식〮이해</a:t>
                      </a:r>
                      <a:endParaRPr sz="1800" b="1" u="none" strike="noStrike" cap="none" dirty="0">
                        <a:solidFill>
                          <a:srgbClr val="64BFA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800" u="none" strike="noStrike" cap="none" baseline="0" dirty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함수를 정의하는 방법을 이해할 수 있다</a:t>
                      </a:r>
                      <a:r>
                        <a:rPr lang="en-US" altLang="ko-KR" sz="1800" u="none" strike="noStrike" cap="none" baseline="0" dirty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646">
                <a:tc v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 u="none" strike="noStrike" cap="none" dirty="0">
                        <a:solidFill>
                          <a:srgbClr val="64BFA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800" u="none" strike="noStrike" cap="none" baseline="0" dirty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함수를 호출하여 사용하는 방법을 이해할 수 있다</a:t>
                      </a:r>
                      <a:r>
                        <a:rPr lang="en-US" altLang="ko-KR" sz="1800" u="none" strike="noStrike" cap="none" baseline="0" dirty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452047"/>
                  </a:ext>
                </a:extLst>
              </a:tr>
              <a:tr h="592646">
                <a:tc v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 u="none" strike="noStrike" cap="none" dirty="0">
                        <a:solidFill>
                          <a:srgbClr val="64BFA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ko-KR" altLang="en-US" sz="1800" b="0" i="0" u="none" strike="noStrike" cap="none" baseline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반환값이</a:t>
                      </a:r>
                      <a:r>
                        <a:rPr lang="ko-KR" altLang="en-US" sz="18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 있는 함수와 매개 변수가 있는 함수의 설계 방법을 이해할 수 있다</a:t>
                      </a:r>
                      <a:r>
                        <a:rPr lang="en-US" altLang="ko-KR" sz="18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. 	</a:t>
                      </a: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420594"/>
                  </a:ext>
                </a:extLst>
              </a:tr>
              <a:tr h="592646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800" b="1" u="none" strike="noStrike" cap="none" dirty="0" err="1">
                          <a:solidFill>
                            <a:srgbClr val="64BFA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과정〮기능</a:t>
                      </a:r>
                      <a:endParaRPr sz="1800" b="1" u="none" strike="noStrike" cap="none" dirty="0">
                        <a:solidFill>
                          <a:srgbClr val="64BFA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800" u="none" strike="noStrike" cap="none" baseline="0" dirty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원하는 작업의 수행 함수를 정확하게 정의한 후 호출하여 사용할 수 있다</a:t>
                      </a:r>
                      <a:r>
                        <a:rPr lang="en-US" altLang="ko-KR" sz="1800" u="none" strike="noStrike" cap="none" baseline="0" dirty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86076"/>
                  </a:ext>
                </a:extLst>
              </a:tr>
              <a:tr h="746020">
                <a:tc v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 u="none" strike="noStrike" cap="none" dirty="0">
                        <a:solidFill>
                          <a:srgbClr val="64BFA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ko-KR" altLang="en-US" sz="1800" b="0" i="0" u="none" strike="noStrike" cap="none" baseline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반환값이</a:t>
                      </a:r>
                      <a:r>
                        <a:rPr lang="ko-KR" altLang="en-US" sz="18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 있는 함수와 매개 변수가 있는 함수를 설계할 수 있다</a:t>
                      </a:r>
                      <a:r>
                        <a:rPr lang="en-US" altLang="ko-KR" sz="18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.</a:t>
                      </a:r>
                      <a:endParaRPr lang="ko-KR" altLang="en-US" sz="1800" b="0" i="0" u="none" strike="noStrike" cap="none" baseline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870270"/>
                  </a:ext>
                </a:extLst>
              </a:tr>
              <a:tr h="667633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800" b="1" u="none" strike="noStrike" cap="none" dirty="0" err="1">
                          <a:solidFill>
                            <a:srgbClr val="64BFA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가치〮태도</a:t>
                      </a:r>
                      <a:endParaRPr lang="ko-KR" altLang="en-US" sz="1800" b="1" u="none" strike="noStrike" cap="none" dirty="0">
                        <a:solidFill>
                          <a:srgbClr val="64BFA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4BF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800" u="none" strike="noStrike" cap="none" baseline="0" dirty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함수의 장점을 이해하고 적극적으로 활용하려는 자세를 지닐 수 있다</a:t>
                      </a:r>
                      <a:r>
                        <a:rPr lang="en-US" altLang="ko-KR" sz="1800" u="none" strike="noStrike" cap="none" baseline="0" dirty="0"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279263"/>
                  </a:ext>
                </a:extLst>
              </a:tr>
              <a:tr h="900160">
                <a:tc v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ko-KR" altLang="en-US" sz="1800" b="1" u="none" strike="noStrike" cap="none" dirty="0">
                        <a:solidFill>
                          <a:srgbClr val="64BFA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4BF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ko-KR" altLang="en-US" sz="18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원하는 작업을 수행하는 함수를 정의하여 활용하려는 자세를 지닐 수 있다</a:t>
                      </a:r>
                      <a:r>
                        <a:rPr lang="en-US" altLang="ko-KR" sz="1800" b="0" i="0" u="none" strike="noStrike" cap="non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Arial"/>
                        </a:rPr>
                        <a:t>. 	</a:t>
                      </a: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4BF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4BF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4BF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4BFA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4BF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6032055"/>
                  </a:ext>
                </a:extLst>
              </a:tr>
            </a:tbl>
          </a:graphicData>
        </a:graphic>
      </p:graphicFrame>
      <p:pic>
        <p:nvPicPr>
          <p:cNvPr id="12" name="그림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36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82755" y="1348755"/>
            <a:ext cx="288032" cy="31272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2640" y="1348755"/>
            <a:ext cx="346219" cy="320253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6891" y="1348755"/>
            <a:ext cx="312721" cy="312721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56"/>
          <p:cNvSpPr/>
          <p:nvPr/>
        </p:nvSpPr>
        <p:spPr>
          <a:xfrm>
            <a:off x="-34282" y="-27384"/>
            <a:ext cx="576066" cy="432048"/>
          </a:xfrm>
          <a:prstGeom prst="rect">
            <a:avLst/>
          </a:prstGeom>
          <a:solidFill>
            <a:srgbClr val="8484AE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0" name="Google Shape;800;p56"/>
          <p:cNvGrpSpPr/>
          <p:nvPr/>
        </p:nvGrpSpPr>
        <p:grpSpPr>
          <a:xfrm>
            <a:off x="-34283" y="-27384"/>
            <a:ext cx="2734077" cy="804864"/>
            <a:chOff x="0" y="0"/>
            <a:chExt cx="2734075" cy="804863"/>
          </a:xfrm>
        </p:grpSpPr>
        <p:sp>
          <p:nvSpPr>
            <p:cNvPr id="801" name="Google Shape;801;p56"/>
            <p:cNvSpPr/>
            <p:nvPr/>
          </p:nvSpPr>
          <p:spPr>
            <a:xfrm>
              <a:off x="0" y="0"/>
              <a:ext cx="2734075" cy="804863"/>
            </a:xfrm>
            <a:prstGeom prst="roundRect">
              <a:avLst>
                <a:gd name="adj" fmla="val 46799"/>
              </a:avLst>
            </a:prstGeom>
            <a:solidFill>
              <a:srgbClr val="8484AE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2F2F2"/>
                </a:buClr>
                <a:buSzPts val="1800"/>
                <a:buFont typeface="Malgun Gothic"/>
                <a:buNone/>
              </a:pPr>
              <a:endParaRPr sz="1800" b="1" i="0" u="none" strike="noStrike" cap="none">
                <a:solidFill>
                  <a:srgbClr val="F2F2F2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802" name="Google Shape;802;p56"/>
            <p:cNvSpPr txBox="1"/>
            <p:nvPr/>
          </p:nvSpPr>
          <p:spPr>
            <a:xfrm>
              <a:off x="156041" y="209008"/>
              <a:ext cx="2421992" cy="3868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2F2F2"/>
                </a:buClr>
                <a:buSzPts val="1800"/>
                <a:buFont typeface="Malgun Gothic"/>
                <a:buNone/>
              </a:pPr>
              <a:r>
                <a:rPr lang="en-US" sz="1800" b="1" i="0" u="none" strike="noStrike" cap="none">
                  <a:solidFill>
                    <a:srgbClr val="F2F2F2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프로젝트 수행 활동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03" name="Google Shape;803;p56"/>
          <p:cNvSpPr txBox="1"/>
          <p:nvPr/>
        </p:nvSpPr>
        <p:spPr>
          <a:xfrm>
            <a:off x="2817519" y="97468"/>
            <a:ext cx="6052696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99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656599"/>
                </a:solidFill>
                <a:latin typeface="Malgun Gothic"/>
                <a:ea typeface="Malgun Gothic"/>
                <a:cs typeface="Malgun Gothic"/>
                <a:sym typeface="Malgun Gothic"/>
              </a:rPr>
              <a:t>파이썬 터틀 그래픽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04" name="Google Shape;804;p56"/>
          <p:cNvCxnSpPr/>
          <p:nvPr/>
        </p:nvCxnSpPr>
        <p:spPr>
          <a:xfrm>
            <a:off x="2123727" y="980728"/>
            <a:ext cx="6864217" cy="1"/>
          </a:xfrm>
          <a:prstGeom prst="straightConnector1">
            <a:avLst/>
          </a:prstGeom>
          <a:solidFill>
            <a:schemeClr val="accent1"/>
          </a:solidFill>
          <a:ln w="19050" cap="flat" cmpd="sng">
            <a:solidFill>
              <a:srgbClr val="656599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805" name="Google Shape;805;p56"/>
          <p:cNvSpPr txBox="1"/>
          <p:nvPr/>
        </p:nvSpPr>
        <p:spPr>
          <a:xfrm>
            <a:off x="801296" y="1017603"/>
            <a:ext cx="746640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거북이</a:t>
            </a:r>
            <a:r>
              <a:rPr lang="en-US" sz="1800" dirty="0"/>
              <a:t> </a:t>
            </a:r>
            <a:r>
              <a:rPr lang="en-US" sz="18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모양의</a:t>
            </a:r>
            <a:r>
              <a:rPr lang="en-US" sz="18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로봇을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간단한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명령어를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사용하여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회전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및 </a:t>
            </a:r>
            <a:r>
              <a:rPr lang="en-US" sz="18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이동시키면서</a:t>
            </a:r>
            <a:r>
              <a:rPr lang="en-US" sz="18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원하는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선과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패턴을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그려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보자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6" name="Google Shape;806;p56"/>
          <p:cNvGrpSpPr/>
          <p:nvPr/>
        </p:nvGrpSpPr>
        <p:grpSpPr>
          <a:xfrm>
            <a:off x="6444207" y="1988840"/>
            <a:ext cx="1224138" cy="404929"/>
            <a:chOff x="0" y="0"/>
            <a:chExt cx="1224137" cy="404928"/>
          </a:xfrm>
        </p:grpSpPr>
        <p:sp>
          <p:nvSpPr>
            <p:cNvPr id="807" name="Google Shape;807;p56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" name="Google Shape;808;p56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실행 결과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809" name="Google Shape;809;p56" descr="그림 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0691" y="1874441"/>
            <a:ext cx="5990333" cy="44052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57"/>
          <p:cNvSpPr/>
          <p:nvPr/>
        </p:nvSpPr>
        <p:spPr>
          <a:xfrm>
            <a:off x="-34282" y="-27384"/>
            <a:ext cx="576066" cy="432048"/>
          </a:xfrm>
          <a:prstGeom prst="rect">
            <a:avLst/>
          </a:prstGeom>
          <a:solidFill>
            <a:srgbClr val="8484AE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15" name="Google Shape;815;p57"/>
          <p:cNvGrpSpPr/>
          <p:nvPr/>
        </p:nvGrpSpPr>
        <p:grpSpPr>
          <a:xfrm>
            <a:off x="-34283" y="-27384"/>
            <a:ext cx="2734077" cy="804864"/>
            <a:chOff x="0" y="0"/>
            <a:chExt cx="2734075" cy="804863"/>
          </a:xfrm>
        </p:grpSpPr>
        <p:sp>
          <p:nvSpPr>
            <p:cNvPr id="816" name="Google Shape;816;p57"/>
            <p:cNvSpPr/>
            <p:nvPr/>
          </p:nvSpPr>
          <p:spPr>
            <a:xfrm>
              <a:off x="0" y="0"/>
              <a:ext cx="2734075" cy="804863"/>
            </a:xfrm>
            <a:prstGeom prst="roundRect">
              <a:avLst>
                <a:gd name="adj" fmla="val 46799"/>
              </a:avLst>
            </a:prstGeom>
            <a:solidFill>
              <a:srgbClr val="8484AE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2F2F2"/>
                </a:buClr>
                <a:buSzPts val="1800"/>
                <a:buFont typeface="Malgun Gothic"/>
                <a:buNone/>
              </a:pPr>
              <a:endParaRPr sz="1800" b="1" i="0" u="none" strike="noStrike" cap="none">
                <a:solidFill>
                  <a:srgbClr val="F2F2F2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817" name="Google Shape;817;p57"/>
            <p:cNvSpPr txBox="1"/>
            <p:nvPr/>
          </p:nvSpPr>
          <p:spPr>
            <a:xfrm>
              <a:off x="156041" y="209008"/>
              <a:ext cx="2421992" cy="3868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2F2F2"/>
                </a:buClr>
                <a:buSzPts val="1800"/>
                <a:buFont typeface="Malgun Gothic"/>
                <a:buNone/>
              </a:pPr>
              <a:r>
                <a:rPr lang="en-US" sz="1800" b="1" i="0" u="none" strike="noStrike" cap="none">
                  <a:solidFill>
                    <a:srgbClr val="F2F2F2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프로젝트 수행 활동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18" name="Google Shape;818;p57"/>
          <p:cNvSpPr txBox="1"/>
          <p:nvPr/>
        </p:nvSpPr>
        <p:spPr>
          <a:xfrm>
            <a:off x="2817519" y="97468"/>
            <a:ext cx="6052696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99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656599"/>
                </a:solidFill>
                <a:latin typeface="Malgun Gothic"/>
                <a:ea typeface="Malgun Gothic"/>
                <a:cs typeface="Malgun Gothic"/>
                <a:sym typeface="Malgun Gothic"/>
              </a:rPr>
              <a:t>파이썬 터틀 그래픽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19" name="Google Shape;819;p57"/>
          <p:cNvCxnSpPr/>
          <p:nvPr/>
        </p:nvCxnSpPr>
        <p:spPr>
          <a:xfrm>
            <a:off x="2123727" y="980728"/>
            <a:ext cx="6864217" cy="1"/>
          </a:xfrm>
          <a:prstGeom prst="straightConnector1">
            <a:avLst/>
          </a:prstGeom>
          <a:solidFill>
            <a:schemeClr val="accent1"/>
          </a:solidFill>
          <a:ln w="19050" cap="flat" cmpd="sng">
            <a:solidFill>
              <a:srgbClr val="656599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820" name="Google Shape;820;p57"/>
          <p:cNvSpPr txBox="1"/>
          <p:nvPr/>
        </p:nvSpPr>
        <p:spPr>
          <a:xfrm>
            <a:off x="801295" y="1017603"/>
            <a:ext cx="7380679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거북이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모양의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로봇을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간단한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명령어를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사용하여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회전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및 </a:t>
            </a:r>
            <a:r>
              <a:rPr lang="en-US" sz="18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이동시키면서</a:t>
            </a:r>
            <a:r>
              <a:rPr lang="en-US" sz="18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원하는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선과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패턴을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그려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보자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21" name="Google Shape;821;p57"/>
          <p:cNvGrpSpPr/>
          <p:nvPr/>
        </p:nvGrpSpPr>
        <p:grpSpPr>
          <a:xfrm>
            <a:off x="5231798" y="1990496"/>
            <a:ext cx="1224138" cy="404930"/>
            <a:chOff x="0" y="0"/>
            <a:chExt cx="1224137" cy="404928"/>
          </a:xfrm>
        </p:grpSpPr>
        <p:sp>
          <p:nvSpPr>
            <p:cNvPr id="822" name="Google Shape;822;p57"/>
            <p:cNvSpPr/>
            <p:nvPr/>
          </p:nvSpPr>
          <p:spPr>
            <a:xfrm>
              <a:off x="0" y="0"/>
              <a:ext cx="1224137" cy="370385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3" name="Google Shape;823;p57"/>
            <p:cNvSpPr txBox="1"/>
            <p:nvPr/>
          </p:nvSpPr>
          <p:spPr>
            <a:xfrm>
              <a:off x="63800" y="18080"/>
              <a:ext cx="1096536" cy="386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Helvetica Neue"/>
                <a:buNone/>
              </a:pPr>
              <a:r>
                <a:rPr lang="en-US" sz="1800" b="0" i="0" u="none" strike="noStrike" cap="none">
                  <a:solidFill>
                    <a:srgbClr val="FEFEFE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실행 결과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824" name="Google Shape;824;p57" descr="그림 2"/>
          <p:cNvPicPr preferRelativeResize="0"/>
          <p:nvPr/>
        </p:nvPicPr>
        <p:blipFill rotWithShape="1">
          <a:blip r:embed="rId3">
            <a:alphaModFix/>
          </a:blip>
          <a:srcRect r="25958"/>
          <a:stretch/>
        </p:blipFill>
        <p:spPr>
          <a:xfrm>
            <a:off x="280690" y="1874441"/>
            <a:ext cx="4435327" cy="4405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25" name="Google Shape;825;p57" descr="그림 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22931" y="2492896"/>
            <a:ext cx="3787291" cy="2088232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6"/>
          <p:cNvSpPr txBox="1"/>
          <p:nvPr/>
        </p:nvSpPr>
        <p:spPr>
          <a:xfrm>
            <a:off x="609989" y="1818502"/>
            <a:ext cx="8308780" cy="1260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2400"/>
              <a:buFont typeface="Malgun Gothic"/>
              <a:buNone/>
            </a:pP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함수는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프로그램을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편리하고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효율적으로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작성할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수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있도록한다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.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이미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만들어진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함수를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사용할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수도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있고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새로운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함수를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직접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만들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수도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400" b="0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있다</a:t>
            </a:r>
            <a:r>
              <a:rPr lang="en-US" sz="2400" b="0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4" name="Google Shape;154;p6" descr="그림 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36698" y="2893545"/>
            <a:ext cx="2556285" cy="228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6" descr="그림 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256" y="5518394"/>
            <a:ext cx="472353" cy="430887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6"/>
          <p:cNvSpPr txBox="1"/>
          <p:nvPr/>
        </p:nvSpPr>
        <p:spPr>
          <a:xfrm>
            <a:off x="1056846" y="5572573"/>
            <a:ext cx="7645898" cy="1140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2200"/>
              <a:buFont typeface="Malgun Gothic"/>
              <a:buNone/>
            </a:pPr>
            <a:r>
              <a:rPr lang="en-US" sz="2200" b="1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커피머신은</a:t>
            </a:r>
            <a:r>
              <a:rPr lang="en-US" sz="2200" b="1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( </a:t>
            </a:r>
            <a:r>
              <a:rPr lang="en-US" sz="2200" b="1" i="0" u="none" strike="noStrike" cap="none" dirty="0" err="1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커피콩</a:t>
            </a:r>
            <a:r>
              <a:rPr lang="en-US" sz="22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200" b="1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)과 ( </a:t>
            </a:r>
            <a:r>
              <a:rPr lang="en-US" sz="2200" b="1" i="0" u="none" strike="noStrike" cap="none" dirty="0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물</a:t>
            </a:r>
            <a:r>
              <a:rPr lang="en-US" sz="2200" b="1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)이 </a:t>
            </a:r>
            <a:r>
              <a:rPr lang="en-US" sz="2200" b="1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입력되면</a:t>
            </a:r>
            <a:r>
              <a:rPr lang="en-US" sz="2200" b="1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, </a:t>
            </a:r>
            <a:r>
              <a:rPr lang="en-US" sz="2200" b="1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맛있는</a:t>
            </a:r>
            <a:r>
              <a:rPr lang="en-US" sz="2200" b="1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( </a:t>
            </a:r>
            <a:r>
              <a:rPr lang="en-US" sz="2200" b="1" i="0" u="none" strike="noStrike" cap="none" dirty="0" err="1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커피</a:t>
            </a:r>
            <a:r>
              <a:rPr lang="en-US" sz="2200" b="1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 ) 를 </a:t>
            </a:r>
            <a:r>
              <a:rPr lang="en-US" sz="2200" b="1" i="0" u="none" strike="noStrike" cap="none" dirty="0" err="1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반환한다</a:t>
            </a:r>
            <a:r>
              <a:rPr lang="en-US" sz="2200" b="1" i="0" u="none" strike="noStrike" cap="none" dirty="0">
                <a:solidFill>
                  <a:srgbClr val="211D1E"/>
                </a:solidFill>
                <a:latin typeface="Malgun Gothic"/>
                <a:ea typeface="Malgun Gothic"/>
                <a:cs typeface="Malgun Gothic"/>
                <a:sym typeface="Malgun Gothic"/>
              </a:rPr>
              <a:t>.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200"/>
              <a:buFont typeface="Malgun Gothic"/>
              <a:buNone/>
            </a:pPr>
            <a:r>
              <a:rPr lang="en-US" sz="2200" b="0" i="0" u="none" strike="noStrike" cap="none" dirty="0" smtClean="0">
                <a:solidFill>
                  <a:srgbClr val="0000FF"/>
                </a:solidFill>
                <a:latin typeface="Malgun Gothic"/>
                <a:ea typeface="Malgun Gothic"/>
                <a:cs typeface="Malgun Gothic"/>
                <a:sym typeface="Malgun Gothic"/>
              </a:rPr>
              <a:t>'</a:t>
            </a:r>
            <a:r>
              <a:rPr lang="en-US" sz="2200" b="0" i="0" u="none" strike="noStrike" cap="none" dirty="0" err="1" smtClean="0">
                <a:solidFill>
                  <a:srgbClr val="0000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커피콩</a:t>
            </a:r>
            <a:r>
              <a:rPr lang="en-US" sz="2200" b="0" i="0" u="none" strike="noStrike" cap="none" dirty="0" err="1">
                <a:solidFill>
                  <a:srgbClr val="0000FF"/>
                </a:solidFill>
                <a:latin typeface="Malgun Gothic"/>
                <a:ea typeface="Malgun Gothic"/>
                <a:cs typeface="Malgun Gothic"/>
                <a:sym typeface="Malgun Gothic"/>
              </a:rPr>
              <a:t>+</a:t>
            </a:r>
            <a:r>
              <a:rPr lang="en-US" sz="2200" b="0" i="0" u="none" strike="noStrike" cap="none" dirty="0" err="1" smtClean="0">
                <a:solidFill>
                  <a:srgbClr val="0000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물’을</a:t>
            </a:r>
            <a:r>
              <a:rPr lang="en-US" sz="2200" b="0" i="0" u="none" strike="noStrike" cap="none" dirty="0" smtClean="0">
                <a:solidFill>
                  <a:srgbClr val="0000FF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200" b="0" i="0" u="none" strike="noStrike" cap="none" dirty="0" err="1">
                <a:solidFill>
                  <a:srgbClr val="0000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커피로</a:t>
            </a:r>
            <a:r>
              <a:rPr lang="en-US" sz="2200" b="0" i="0" u="none" strike="noStrike" cap="none" dirty="0">
                <a:solidFill>
                  <a:srgbClr val="0000FF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200" b="0" i="0" u="none" strike="noStrike" cap="none" dirty="0" err="1">
                <a:solidFill>
                  <a:srgbClr val="0000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만드는</a:t>
            </a:r>
            <a:r>
              <a:rPr lang="en-US" sz="2200" b="0" i="0" u="none" strike="noStrike" cap="none" dirty="0">
                <a:solidFill>
                  <a:srgbClr val="0000FF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200" b="0" i="0" u="none" strike="noStrike" cap="none" dirty="0" err="1">
                <a:solidFill>
                  <a:srgbClr val="0000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동작도</a:t>
            </a:r>
            <a:r>
              <a:rPr lang="en-US" sz="2200" b="0" i="0" u="none" strike="noStrike" cap="none" dirty="0">
                <a:solidFill>
                  <a:srgbClr val="0000FF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200" b="0" i="0" u="none" strike="noStrike" cap="none" dirty="0" err="1">
                <a:solidFill>
                  <a:srgbClr val="0000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함수로</a:t>
            </a:r>
            <a:r>
              <a:rPr lang="en-US" sz="2200" b="0" i="0" u="none" strike="noStrike" cap="none" dirty="0">
                <a:solidFill>
                  <a:srgbClr val="0000FF"/>
                </a:solidFill>
                <a:latin typeface="Malgun Gothic"/>
                <a:ea typeface="Malgun Gothic"/>
                <a:cs typeface="Malgun Gothic"/>
                <a:sym typeface="Malgun Gothic"/>
              </a:rPr>
              <a:t> 볼 수 </a:t>
            </a:r>
            <a:r>
              <a:rPr lang="en-US" sz="2200" b="0" i="0" u="none" strike="noStrike" cap="none" dirty="0" err="1">
                <a:solidFill>
                  <a:srgbClr val="0000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있다</a:t>
            </a:r>
            <a:r>
              <a:rPr lang="en-US" sz="2200" b="0" i="0" u="none" strike="noStrike" cap="none" dirty="0">
                <a:solidFill>
                  <a:srgbClr val="0000FF"/>
                </a:solidFill>
                <a:latin typeface="Malgun Gothic"/>
                <a:ea typeface="Malgun Gothic"/>
                <a:cs typeface="Malgun Gothic"/>
                <a:sym typeface="Malgun Gothic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7" name="Google Shape;157;p6"/>
          <p:cNvGrpSpPr/>
          <p:nvPr/>
        </p:nvGrpSpPr>
        <p:grpSpPr>
          <a:xfrm>
            <a:off x="7970981" y="327513"/>
            <a:ext cx="977857" cy="294643"/>
            <a:chOff x="0" y="0"/>
            <a:chExt cx="977856" cy="294641"/>
          </a:xfrm>
        </p:grpSpPr>
        <p:sp>
          <p:nvSpPr>
            <p:cNvPr id="158" name="Google Shape;158;p6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6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12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60" name="Google Shape;160;p6" descr="그림 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6171" y="807886"/>
            <a:ext cx="1946922" cy="9272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1" name="Google Shape;161;p6"/>
          <p:cNvGrpSpPr/>
          <p:nvPr/>
        </p:nvGrpSpPr>
        <p:grpSpPr>
          <a:xfrm>
            <a:off x="601042" y="56817"/>
            <a:ext cx="6856330" cy="657558"/>
            <a:chOff x="0" y="0"/>
            <a:chExt cx="6856329" cy="657556"/>
          </a:xfrm>
        </p:grpSpPr>
        <p:sp>
          <p:nvSpPr>
            <p:cNvPr id="162" name="Google Shape;162;p6"/>
            <p:cNvSpPr/>
            <p:nvPr/>
          </p:nvSpPr>
          <p:spPr>
            <a:xfrm>
              <a:off x="10517" y="0"/>
              <a:ext cx="648073" cy="635878"/>
            </a:xfrm>
            <a:prstGeom prst="ellipse">
              <a:avLst/>
            </a:prstGeom>
            <a:solidFill>
              <a:srgbClr val="93CFF7"/>
            </a:solidFill>
            <a:ln w="25400" cap="flat" cmpd="sng">
              <a:solidFill>
                <a:srgbClr val="00B0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FEFEFE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163" name="Google Shape;163;p6"/>
            <p:cNvSpPr txBox="1"/>
            <p:nvPr/>
          </p:nvSpPr>
          <p:spPr>
            <a:xfrm>
              <a:off x="0" y="51124"/>
              <a:ext cx="684877" cy="5847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3200"/>
                <a:buFont typeface="Arial"/>
                <a:buNone/>
              </a:pPr>
              <a:r>
                <a:rPr lang="en-US" sz="3200" b="1" i="0" u="none" strike="noStrike" cap="none">
                  <a:solidFill>
                    <a:srgbClr val="FEFEFE"/>
                  </a:solidFill>
                  <a:latin typeface="+mj-ea"/>
                  <a:ea typeface="+mj-ea"/>
                  <a:cs typeface="Arial"/>
                  <a:sym typeface="Arial"/>
                </a:rPr>
                <a:t>01</a:t>
              </a:r>
              <a:endParaRPr sz="1400" b="0" i="0" u="none" strike="noStrike" cap="none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164" name="Google Shape;164;p6"/>
            <p:cNvSpPr txBox="1"/>
            <p:nvPr/>
          </p:nvSpPr>
          <p:spPr>
            <a:xfrm>
              <a:off x="814983" y="70815"/>
              <a:ext cx="6041346" cy="5867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US" sz="3200" b="1" i="0" u="none" strike="noStrike" cap="none">
                  <a:solidFill>
                    <a:srgbClr val="000000"/>
                  </a:solidFill>
                  <a:latin typeface="+mj-ea"/>
                  <a:ea typeface="+mj-ea"/>
                  <a:cs typeface="Arial"/>
                  <a:sym typeface="Arial"/>
                </a:rPr>
                <a:t>함수</a:t>
              </a:r>
              <a:endParaRPr sz="1400" b="0" i="0" u="none" strike="noStrike" cap="none">
                <a:solidFill>
                  <a:srgbClr val="000000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</p:grpSp>
      <p:sp>
        <p:nvSpPr>
          <p:cNvPr id="165" name="Google Shape;165;p6"/>
          <p:cNvSpPr txBox="1"/>
          <p:nvPr/>
        </p:nvSpPr>
        <p:spPr>
          <a:xfrm>
            <a:off x="4794448" y="6364778"/>
            <a:ext cx="2662924" cy="264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" name="Google Shape;265;p13"/>
          <p:cNvGrpSpPr/>
          <p:nvPr/>
        </p:nvGrpSpPr>
        <p:grpSpPr>
          <a:xfrm>
            <a:off x="2759030" y="5983042"/>
            <a:ext cx="790330" cy="319793"/>
            <a:chOff x="0" y="-1"/>
            <a:chExt cx="790329" cy="319791"/>
          </a:xfrm>
        </p:grpSpPr>
        <p:sp>
          <p:nvSpPr>
            <p:cNvPr id="16" name="Google Shape;266;p13"/>
            <p:cNvSpPr/>
            <p:nvPr/>
          </p:nvSpPr>
          <p:spPr>
            <a:xfrm>
              <a:off x="0" y="54278"/>
              <a:ext cx="790329" cy="26404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rgbClr val="FFD699"/>
            </a:solidFill>
            <a:ln>
              <a:noFill/>
            </a:ln>
            <a:effectLst>
              <a:outerShdw blurRad="50800" dist="2794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267;p13"/>
            <p:cNvSpPr txBox="1"/>
            <p:nvPr/>
          </p:nvSpPr>
          <p:spPr>
            <a:xfrm>
              <a:off x="45719" y="-1"/>
              <a:ext cx="698890" cy="319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04D00"/>
                </a:buClr>
                <a:buSzPts val="1400"/>
                <a:buFont typeface="Helvetica Neue"/>
                <a:buNone/>
              </a:pPr>
              <a:r>
                <a:rPr lang="en-US" sz="1400" b="1" i="0" u="none" strike="noStrike" cap="none" dirty="0" err="1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예시</a:t>
              </a:r>
              <a:r>
                <a:rPr lang="en-US" sz="1400" b="1" i="0" u="none" strike="noStrike" cap="none" dirty="0">
                  <a:solidFill>
                    <a:srgbClr val="804D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답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7"/>
          <p:cNvSpPr txBox="1">
            <a:spLocks noGrp="1"/>
          </p:cNvSpPr>
          <p:nvPr>
            <p:ph type="body" idx="1"/>
          </p:nvPr>
        </p:nvSpPr>
        <p:spPr>
          <a:xfrm>
            <a:off x="755575" y="2996951"/>
            <a:ext cx="7632850" cy="1800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51435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Font typeface="Wingdings" panose="05000000000000000000" pitchFamily="2" charset="2"/>
              <a:buChar char="§"/>
            </a:pP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정의할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dirty="0">
              <a:latin typeface="+mj-ea"/>
              <a:ea typeface="+mj-ea"/>
            </a:endParaRPr>
          </a:p>
          <a:p>
            <a:pPr marL="514350" lvl="0" indent="-5143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00"/>
              <a:buFont typeface="Wingdings" panose="05000000000000000000" pitchFamily="2" charset="2"/>
              <a:buChar char="§"/>
            </a:pP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함수의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호출과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복귀를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설명할</a:t>
            </a:r>
            <a:r>
              <a:rPr lang="en-US" dirty="0">
                <a:latin typeface="+mj-ea"/>
                <a:ea typeface="+mj-ea"/>
                <a:cs typeface="Helvetica Neue"/>
                <a:sym typeface="Helvetica Neue"/>
              </a:rPr>
              <a:t> 수 </a:t>
            </a:r>
            <a:r>
              <a:rPr lang="en-US" dirty="0" err="1">
                <a:latin typeface="+mj-ea"/>
                <a:ea typeface="+mj-ea"/>
                <a:cs typeface="Helvetica Neue"/>
                <a:sym typeface="Helvetica Neue"/>
              </a:rPr>
              <a:t>있다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dirty="0">
              <a:latin typeface="+mj-ea"/>
              <a:ea typeface="+mj-ea"/>
            </a:endParaRPr>
          </a:p>
        </p:txBody>
      </p:sp>
      <p:sp>
        <p:nvSpPr>
          <p:cNvPr id="171" name="Google Shape;171;p7"/>
          <p:cNvSpPr txBox="1"/>
          <p:nvPr/>
        </p:nvSpPr>
        <p:spPr>
          <a:xfrm>
            <a:off x="585272" y="116632"/>
            <a:ext cx="6848779" cy="54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4183CB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정의와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호출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7"/>
          <p:cNvSpPr txBox="1"/>
          <p:nvPr/>
        </p:nvSpPr>
        <p:spPr>
          <a:xfrm>
            <a:off x="45719" y="1690937"/>
            <a:ext cx="9052561" cy="6695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4183CB"/>
                </a:solidFill>
                <a:latin typeface="+mj-ea"/>
                <a:ea typeface="+mj-ea"/>
                <a:sym typeface="Arial"/>
              </a:rPr>
              <a:t>- </a:t>
            </a:r>
            <a:r>
              <a:rPr lang="en-US" sz="3600" b="1" i="0" u="none" strike="noStrike" cap="none" dirty="0" err="1">
                <a:solidFill>
                  <a:srgbClr val="4183CB"/>
                </a:solidFill>
                <a:latin typeface="+mj-ea"/>
                <a:ea typeface="+mj-ea"/>
                <a:cs typeface="Helvetica Neue"/>
                <a:sym typeface="Helvetica Neue"/>
              </a:rPr>
              <a:t>학습</a:t>
            </a:r>
            <a:r>
              <a:rPr lang="en-US" sz="3600" b="1" i="0" u="none" strike="noStrike" cap="none" dirty="0">
                <a:solidFill>
                  <a:srgbClr val="4183CB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3600" b="1" i="0" u="none" strike="noStrike" cap="none" dirty="0" err="1">
                <a:solidFill>
                  <a:srgbClr val="4183CB"/>
                </a:solidFill>
                <a:latin typeface="+mj-ea"/>
                <a:ea typeface="+mj-ea"/>
                <a:cs typeface="Helvetica Neue"/>
                <a:sym typeface="Helvetica Neue"/>
              </a:rPr>
              <a:t>목표</a:t>
            </a:r>
            <a:r>
              <a:rPr lang="en-US" sz="3600" b="1" i="0" u="none" strike="noStrike" cap="none" dirty="0">
                <a:solidFill>
                  <a:srgbClr val="4183CB"/>
                </a:solidFill>
                <a:latin typeface="+mj-ea"/>
                <a:ea typeface="+mj-ea"/>
                <a:sym typeface="Arial"/>
              </a:rPr>
              <a:t> - 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grpSp>
        <p:nvGrpSpPr>
          <p:cNvPr id="173" name="Google Shape;173;p7"/>
          <p:cNvGrpSpPr/>
          <p:nvPr/>
        </p:nvGrpSpPr>
        <p:grpSpPr>
          <a:xfrm>
            <a:off x="7972328" y="333028"/>
            <a:ext cx="977857" cy="294643"/>
            <a:chOff x="0" y="0"/>
            <a:chExt cx="977856" cy="294641"/>
          </a:xfrm>
        </p:grpSpPr>
        <p:sp>
          <p:nvSpPr>
            <p:cNvPr id="174" name="Google Shape;174;p7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7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13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8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637" cy="460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+mj-ea"/>
                <a:ea typeface="+mj-ea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+mj-ea"/>
                <a:ea typeface="+mj-ea"/>
                <a:cs typeface="Malgun Gothic"/>
                <a:sym typeface="Malgun Gothic"/>
              </a:rPr>
              <a:t>함수의</a:t>
            </a:r>
            <a:r>
              <a:rPr lang="en-US" b="1" dirty="0">
                <a:solidFill>
                  <a:srgbClr val="00B050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+mj-ea"/>
                <a:ea typeface="+mj-ea"/>
                <a:cs typeface="Malgun Gothic"/>
                <a:sym typeface="Malgun Gothic"/>
              </a:rPr>
              <a:t>정의</a:t>
            </a:r>
            <a:r>
              <a:rPr lang="en-US" b="1" dirty="0">
                <a:solidFill>
                  <a:srgbClr val="00B050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endParaRPr dirty="0">
              <a:latin typeface="+mj-ea"/>
              <a:ea typeface="+mj-ea"/>
            </a:endParaRPr>
          </a:p>
        </p:txBody>
      </p:sp>
      <p:grpSp>
        <p:nvGrpSpPr>
          <p:cNvPr id="181" name="Google Shape;181;p8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182" name="Google Shape;182;p8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183" name="Google Shape;183;p8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13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+mj-ea"/>
                <a:ea typeface="+mj-ea"/>
                <a:sym typeface="Arial"/>
              </a:endParaRPr>
            </a:p>
          </p:txBody>
        </p:sp>
      </p:grpSp>
      <p:sp>
        <p:nvSpPr>
          <p:cNvPr id="184" name="Google Shape;184;p8"/>
          <p:cNvSpPr txBox="1"/>
          <p:nvPr/>
        </p:nvSpPr>
        <p:spPr>
          <a:xfrm>
            <a:off x="591445" y="1744722"/>
            <a:ext cx="8183307" cy="161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정의하기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위해서는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원하는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이름에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소괄호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‘( )’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기호를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붙인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후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함수를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때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각각의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실행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명령을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순서대로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나열한다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sym typeface="Arial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sp>
        <p:nvSpPr>
          <p:cNvPr id="185" name="Google Shape;185;p8"/>
          <p:cNvSpPr txBox="1"/>
          <p:nvPr/>
        </p:nvSpPr>
        <p:spPr>
          <a:xfrm>
            <a:off x="1517964" y="5794407"/>
            <a:ext cx="7002562" cy="746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1000"/>
              <a:buFont typeface="Malgun Gothic"/>
              <a:buNone/>
            </a:pPr>
            <a:r>
              <a:rPr lang="en-US" sz="1000" b="0" i="0" u="none" strike="noStrike" cap="none" dirty="0" err="1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함수는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프로그래밍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언어의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종류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 나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사용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상황에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따라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다음과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같이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다르게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불린다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. 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1000"/>
              <a:buFont typeface="Malgun Gothic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•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루틴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(routine) 		•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메소드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(method) 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1000"/>
              <a:buFont typeface="Malgun Gothic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•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프러시저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(procedure) 	•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서브루틴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(subroutine) 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1000"/>
              <a:buFont typeface="Malgun Gothic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•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서브프로그램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(subprogram</a:t>
            </a:r>
            <a:r>
              <a:rPr lang="en-US" sz="1100" b="0" i="0" u="none" strike="noStrike" cap="none" dirty="0">
                <a:solidFill>
                  <a:srgbClr val="211D1E"/>
                </a:solidFill>
                <a:latin typeface="+mj-ea"/>
                <a:ea typeface="+mj-ea"/>
                <a:cs typeface="Malgun Gothic"/>
                <a:sym typeface="Malgun Gothic"/>
              </a:rPr>
              <a:t>) 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pic>
        <p:nvPicPr>
          <p:cNvPr id="186" name="Google Shape;186;p8" descr="그림 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8816" y="5771443"/>
            <a:ext cx="816534" cy="299514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8"/>
          <p:cNvSpPr txBox="1"/>
          <p:nvPr/>
        </p:nvSpPr>
        <p:spPr>
          <a:xfrm>
            <a:off x="585272" y="116632"/>
            <a:ext cx="684877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 dirty="0">
                <a:solidFill>
                  <a:srgbClr val="4183CB"/>
                </a:solidFill>
                <a:latin typeface="+mj-ea"/>
                <a:ea typeface="+mj-ea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함수의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정의와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sz="2800" b="1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호출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graphicFrame>
        <p:nvGraphicFramePr>
          <p:cNvPr id="188" name="Google Shape;188;p8"/>
          <p:cNvGraphicFramePr/>
          <p:nvPr>
            <p:extLst>
              <p:ext uri="{D42A27DB-BD31-4B8C-83A1-F6EECF244321}">
                <p14:modId xmlns:p14="http://schemas.microsoft.com/office/powerpoint/2010/main" val="3874694617"/>
              </p:ext>
            </p:extLst>
          </p:nvPr>
        </p:nvGraphicFramePr>
        <p:xfrm>
          <a:off x="1546701" y="3536148"/>
          <a:ext cx="5977625" cy="944900"/>
        </p:xfrm>
        <a:graphic>
          <a:graphicData uri="http://schemas.openxmlformats.org/drawingml/2006/table">
            <a:tbl>
              <a:tblPr>
                <a:noFill/>
                <a:tableStyleId>{EA9AE4A9-5FE7-467C-999A-BA789B6B6D13}</a:tableStyleId>
              </a:tblPr>
              <a:tblGrid>
                <a:gridCol w="2924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3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6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형식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solidFill>
                      <a:srgbClr val="B6DE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설명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solidFill>
                      <a:srgbClr val="B6D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Malgun Gothic"/>
                        <a:buNone/>
                      </a:pP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</a:t>
                      </a:r>
                      <a:r>
                        <a:rPr lang="en-US" sz="12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def</a:t>
                      </a: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</a:t>
                      </a:r>
                      <a:r>
                        <a:rPr lang="en-US" sz="12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함수</a:t>
                      </a: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</a:t>
                      </a:r>
                      <a:r>
                        <a:rPr lang="en-US" sz="12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이름</a:t>
                      </a: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(): 	</a:t>
                      </a:r>
                      <a:endParaRPr sz="1400" u="none" strike="noStrike" cap="none"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Malgun Gothic"/>
                        <a:buNone/>
                      </a:pPr>
                      <a:r>
                        <a:rPr lang="en-US" sz="1200" b="1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      .</a:t>
                      </a:r>
                      <a:endParaRPr sz="1400" u="none" strike="noStrike" cap="none"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Malgun Gothic"/>
                        <a:buNone/>
                      </a:pPr>
                      <a:r>
                        <a:rPr lang="en-US" sz="1200" b="1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      .</a:t>
                      </a:r>
                      <a:endParaRPr sz="1400" u="none" strike="noStrike" cap="none" dirty="0"/>
                    </a:p>
                  </a:txBody>
                  <a:tcPr marL="45725" marR="45725" marT="45725" marB="45725" anchor="ctr"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28575" cap="flat" cmpd="sng">
                      <a:solidFill>
                        <a:srgbClr val="79C5C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Malgun Gothic"/>
                        <a:buNone/>
                      </a:pPr>
                      <a:r>
                        <a:rPr lang="en-US" sz="12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함수</a:t>
                      </a: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</a:t>
                      </a:r>
                      <a:r>
                        <a:rPr lang="en-US" sz="12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이름</a:t>
                      </a: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</a:t>
                      </a:r>
                      <a:r>
                        <a:rPr lang="en-US" sz="12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정의</a:t>
                      </a: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</a:t>
                      </a:r>
                      <a:b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</a:br>
                      <a:r>
                        <a:rPr lang="en-US" sz="12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실행</a:t>
                      </a: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</a:t>
                      </a:r>
                      <a:r>
                        <a:rPr lang="en-US" sz="12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내용</a:t>
                      </a: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</a:t>
                      </a:r>
                      <a:b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</a:br>
                      <a:r>
                        <a:rPr lang="en-US" sz="12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실행</a:t>
                      </a: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</a:t>
                      </a:r>
                      <a:r>
                        <a:rPr lang="en-US" sz="12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내용</a:t>
                      </a: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	</a:t>
                      </a:r>
                      <a:endParaRPr sz="1400" u="none" strike="noStrike" cap="none" dirty="0"/>
                    </a:p>
                  </a:txBody>
                  <a:tcPr marL="45725" marR="45725" marT="45725" marB="457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28575" cap="flat" cmpd="sng">
                      <a:solidFill>
                        <a:srgbClr val="79C5C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89" name="Google Shape;189;p8"/>
          <p:cNvGraphicFramePr/>
          <p:nvPr>
            <p:extLst>
              <p:ext uri="{D42A27DB-BD31-4B8C-83A1-F6EECF244321}">
                <p14:modId xmlns:p14="http://schemas.microsoft.com/office/powerpoint/2010/main" val="2911510043"/>
              </p:ext>
            </p:extLst>
          </p:nvPr>
        </p:nvGraphicFramePr>
        <p:xfrm>
          <a:off x="1528078" y="4720330"/>
          <a:ext cx="5977625" cy="772635"/>
        </p:xfrm>
        <a:graphic>
          <a:graphicData uri="http://schemas.openxmlformats.org/drawingml/2006/table">
            <a:tbl>
              <a:tblPr>
                <a:noFill/>
                <a:tableStyleId>{EA9AE4A9-5FE7-467C-999A-BA789B6B6D13}</a:tableStyleId>
              </a:tblPr>
              <a:tblGrid>
                <a:gridCol w="2924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3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6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예시</a:t>
                      </a:r>
                      <a:endParaRPr sz="1400" u="none" strike="noStrike" cap="none" dirty="0"/>
                    </a:p>
                  </a:txBody>
                  <a:tcPr marL="45725" marR="45725" marT="45725" marB="45725" anchor="ctr">
                    <a:solidFill>
                      <a:srgbClr val="B6DE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설명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solidFill>
                      <a:srgbClr val="B6D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Malgun Gothic"/>
                        <a:buNone/>
                      </a:pPr>
                      <a:r>
                        <a:rPr lang="en-US" sz="12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def</a:t>
                      </a: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f():</a:t>
                      </a:r>
                      <a:b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</a:b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  print("Hello")</a:t>
                      </a:r>
                      <a:endParaRPr sz="1400" u="none" strike="noStrike" cap="none" dirty="0"/>
                    </a:p>
                  </a:txBody>
                  <a:tcPr marL="45725" marR="45725" marT="45725" marB="45725" anchor="ctr"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28575" cap="flat" cmpd="sng">
                      <a:solidFill>
                        <a:srgbClr val="79C5C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Malgun Gothic"/>
                        <a:buNone/>
                      </a:pP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</a:t>
                      </a:r>
                      <a:r>
                        <a:rPr lang="en-US" sz="12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함수의</a:t>
                      </a: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</a:t>
                      </a:r>
                      <a:r>
                        <a:rPr lang="en-US" sz="12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정의</a:t>
                      </a:r>
                      <a:endParaRPr sz="1400" u="none" strike="noStrike" cap="none"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Malgun Gothic"/>
                        <a:buNone/>
                      </a:pP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Hello </a:t>
                      </a:r>
                      <a:r>
                        <a:rPr lang="en-US" sz="12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문자열</a:t>
                      </a:r>
                      <a:r>
                        <a:rPr lang="en-US" sz="12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</a:t>
                      </a:r>
                      <a:r>
                        <a:rPr lang="en-US" sz="12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출력</a:t>
                      </a:r>
                      <a:endParaRPr sz="1400" u="none" strike="noStrike" cap="none" dirty="0"/>
                    </a:p>
                  </a:txBody>
                  <a:tcPr marL="45725" marR="45725" marT="45725" marB="457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28575" cap="flat" cmpd="sng">
                      <a:solidFill>
                        <a:srgbClr val="79C5C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9"/>
          <p:cNvSpPr txBox="1">
            <a:spLocks noGrp="1"/>
          </p:cNvSpPr>
          <p:nvPr>
            <p:ph type="body" idx="1"/>
          </p:nvPr>
        </p:nvSpPr>
        <p:spPr>
          <a:xfrm>
            <a:off x="437279" y="1052736"/>
            <a:ext cx="8491637" cy="460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68"/>
              <a:buFont typeface="Noto Sans Symbols"/>
              <a:buNone/>
            </a:pPr>
            <a:r>
              <a:rPr lang="en-US" b="1" dirty="0">
                <a:solidFill>
                  <a:srgbClr val="00B050"/>
                </a:solidFill>
                <a:latin typeface="+mj-ea"/>
                <a:ea typeface="+mj-ea"/>
                <a:cs typeface="Malgun Gothic"/>
                <a:sym typeface="Malgun Gothic"/>
              </a:rPr>
              <a:t>1) </a:t>
            </a:r>
            <a:r>
              <a:rPr lang="en-US" b="1" dirty="0" err="1">
                <a:solidFill>
                  <a:srgbClr val="00B050"/>
                </a:solidFill>
                <a:latin typeface="+mj-ea"/>
                <a:ea typeface="+mj-ea"/>
                <a:cs typeface="Malgun Gothic"/>
                <a:sym typeface="Malgun Gothic"/>
              </a:rPr>
              <a:t>함수의</a:t>
            </a:r>
            <a:r>
              <a:rPr lang="en-US" b="1" dirty="0">
                <a:solidFill>
                  <a:srgbClr val="00B050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+mj-ea"/>
                <a:ea typeface="+mj-ea"/>
                <a:cs typeface="Malgun Gothic"/>
                <a:sym typeface="Malgun Gothic"/>
              </a:rPr>
              <a:t>정의</a:t>
            </a:r>
            <a:r>
              <a:rPr lang="en-US" b="1" dirty="0">
                <a:solidFill>
                  <a:srgbClr val="00B050"/>
                </a:solidFill>
                <a:latin typeface="+mj-ea"/>
                <a:ea typeface="+mj-ea"/>
                <a:cs typeface="Malgun Gothic"/>
                <a:sym typeface="Malgun Gothic"/>
              </a:rPr>
              <a:t> </a:t>
            </a:r>
            <a:endParaRPr dirty="0">
              <a:latin typeface="+mj-ea"/>
              <a:ea typeface="+mj-ea"/>
            </a:endParaRPr>
          </a:p>
        </p:txBody>
      </p:sp>
      <p:grpSp>
        <p:nvGrpSpPr>
          <p:cNvPr id="195" name="Google Shape;195;p9"/>
          <p:cNvGrpSpPr/>
          <p:nvPr/>
        </p:nvGrpSpPr>
        <p:grpSpPr>
          <a:xfrm>
            <a:off x="7970981" y="331189"/>
            <a:ext cx="977857" cy="294642"/>
            <a:chOff x="0" y="0"/>
            <a:chExt cx="977856" cy="294641"/>
          </a:xfrm>
        </p:grpSpPr>
        <p:sp>
          <p:nvSpPr>
            <p:cNvPr id="196" name="Google Shape;196;p9"/>
            <p:cNvSpPr/>
            <p:nvPr/>
          </p:nvSpPr>
          <p:spPr>
            <a:xfrm>
              <a:off x="0" y="5142"/>
              <a:ext cx="977856" cy="284356"/>
            </a:xfrm>
            <a:prstGeom prst="roundRect">
              <a:avLst>
                <a:gd name="adj" fmla="val 50000"/>
              </a:avLst>
            </a:prstGeom>
            <a:solidFill>
              <a:srgbClr val="FFF5CC">
                <a:alpha val="83921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EFE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EFEFE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197" name="Google Shape;197;p9"/>
            <p:cNvSpPr txBox="1"/>
            <p:nvPr/>
          </p:nvSpPr>
          <p:spPr>
            <a:xfrm>
              <a:off x="87362" y="0"/>
              <a:ext cx="803131" cy="2946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US" sz="1300" b="0" i="0" u="none" strike="noStrike" cap="none">
                  <a:solidFill>
                    <a:srgbClr val="000000"/>
                  </a:solidFill>
                  <a:latin typeface="+mj-ea"/>
                  <a:ea typeface="+mj-ea"/>
                  <a:sym typeface="Arial"/>
                </a:rPr>
                <a:t>14</a:t>
              </a:r>
              <a:r>
                <a:rPr lang="en-US" sz="1300" b="0" i="0" u="none" strike="noStrike" cap="none">
                  <a:solidFill>
                    <a:srgbClr val="000000"/>
                  </a:solidFill>
                  <a:latin typeface="+mj-ea"/>
                  <a:ea typeface="+mj-ea"/>
                  <a:cs typeface="Helvetica Neue"/>
                  <a:sym typeface="Helvetica Neue"/>
                </a:rPr>
                <a:t>쪽</a:t>
              </a:r>
              <a:endParaRPr sz="1400" b="0" i="0" u="none" strike="noStrike" cap="none">
                <a:solidFill>
                  <a:srgbClr val="000000"/>
                </a:solidFill>
                <a:latin typeface="+mj-ea"/>
                <a:ea typeface="+mj-ea"/>
                <a:sym typeface="Arial"/>
              </a:endParaRPr>
            </a:p>
          </p:txBody>
        </p:sp>
      </p:grpSp>
      <p:sp>
        <p:nvSpPr>
          <p:cNvPr id="198" name="Google Shape;198;p9"/>
          <p:cNvSpPr txBox="1"/>
          <p:nvPr/>
        </p:nvSpPr>
        <p:spPr>
          <a:xfrm>
            <a:off x="591445" y="1744722"/>
            <a:ext cx="8183307" cy="600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−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함수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정의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예시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 및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+mj-ea"/>
                <a:ea typeface="+mj-ea"/>
                <a:cs typeface="Helvetica Neue"/>
                <a:sym typeface="Helvetica Neue"/>
              </a:rPr>
              <a:t>설명</a:t>
            </a:r>
            <a:endParaRPr sz="1400" b="0" i="0" u="none" strike="noStrike" cap="none" dirty="0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sp>
        <p:nvSpPr>
          <p:cNvPr id="199" name="Google Shape;199;p9"/>
          <p:cNvSpPr txBox="1"/>
          <p:nvPr/>
        </p:nvSpPr>
        <p:spPr>
          <a:xfrm>
            <a:off x="585272" y="116632"/>
            <a:ext cx="684877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83CB"/>
              </a:buClr>
              <a:buSzPts val="2800"/>
              <a:buFont typeface="Malgun Gothic"/>
              <a:buNone/>
            </a:pPr>
            <a:r>
              <a:rPr lang="en-US" sz="2800" b="1" i="0" u="none" strike="noStrike" cap="none">
                <a:solidFill>
                  <a:srgbClr val="4183CB"/>
                </a:solidFill>
                <a:latin typeface="+mj-ea"/>
                <a:ea typeface="+mj-ea"/>
                <a:cs typeface="Malgun Gothic"/>
                <a:sym typeface="Malgun Gothic"/>
              </a:rPr>
              <a:t>1</a:t>
            </a:r>
            <a:r>
              <a:rPr lang="en-US" sz="2800" b="1" i="0" u="none" strike="noStrike" cap="none">
                <a:solidFill>
                  <a:srgbClr val="000000"/>
                </a:solidFill>
                <a:latin typeface="+mj-ea"/>
                <a:ea typeface="+mj-ea"/>
                <a:cs typeface="Malgun Gothic"/>
                <a:sym typeface="Malgun Gothic"/>
              </a:rPr>
              <a:t> 함수의 정의와 호출</a:t>
            </a:r>
            <a:endParaRPr sz="1400" b="0" i="0" u="none" strike="noStrike" cap="none">
              <a:solidFill>
                <a:srgbClr val="000000"/>
              </a:solidFill>
              <a:latin typeface="+mj-ea"/>
              <a:ea typeface="+mj-ea"/>
              <a:sym typeface="Arial"/>
            </a:endParaRPr>
          </a:p>
        </p:txBody>
      </p:sp>
      <p:pic>
        <p:nvPicPr>
          <p:cNvPr id="200" name="Google Shape;200;p9" descr="그림 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5272" y="2608336"/>
            <a:ext cx="8413635" cy="2455722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evel">
  <a:themeElements>
    <a:clrScheme name="Level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9900"/>
      </a:accent1>
      <a:accent2>
        <a:srgbClr val="8F5600"/>
      </a:accent2>
      <a:accent3>
        <a:srgbClr val="8F8F8F"/>
      </a:accent3>
      <a:accent4>
        <a:srgbClr val="707070"/>
      </a:accent4>
      <a:accent5>
        <a:srgbClr val="FFCAAA"/>
      </a:accent5>
      <a:accent6>
        <a:srgbClr val="E78A00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evel">
  <a:themeElements>
    <a:clrScheme name="Level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9900"/>
      </a:accent1>
      <a:accent2>
        <a:srgbClr val="8F5600"/>
      </a:accent2>
      <a:accent3>
        <a:srgbClr val="8F8F8F"/>
      </a:accent3>
      <a:accent4>
        <a:srgbClr val="707070"/>
      </a:accent4>
      <a:accent5>
        <a:srgbClr val="FFCAAA"/>
      </a:accent5>
      <a:accent6>
        <a:srgbClr val="E78A00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</TotalTime>
  <Words>2844</Words>
  <Application>Microsoft Office PowerPoint</Application>
  <PresentationFormat>화면 슬라이드 쇼(4:3)</PresentationFormat>
  <Paragraphs>499</Paragraphs>
  <Slides>56</Slides>
  <Notes>56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56</vt:i4>
      </vt:variant>
    </vt:vector>
  </HeadingPairs>
  <TitlesOfParts>
    <vt:vector size="69" baseType="lpstr">
      <vt:lpstr>ADZZTT+D2Coding</vt:lpstr>
      <vt:lpstr>함초롬돋움</vt:lpstr>
      <vt:lpstr>Helvetica Neue</vt:lpstr>
      <vt:lpstr>Malgun Gothic</vt:lpstr>
      <vt:lpstr>Times New Roman</vt:lpstr>
      <vt:lpstr>Wingdings</vt:lpstr>
      <vt:lpstr>D2Coding</vt:lpstr>
      <vt:lpstr>Arial</vt:lpstr>
      <vt:lpstr>Noto Sans Symbols</vt:lpstr>
      <vt:lpstr>나눔고딕</vt:lpstr>
      <vt:lpstr>Batangche</vt:lpstr>
      <vt:lpstr>Malgun Gothic</vt:lpstr>
      <vt:lpstr>Level</vt:lpstr>
      <vt:lpstr>PowerPoint 프레젠테이션</vt:lpstr>
      <vt:lpstr>I. 프로그래밍</vt:lpstr>
      <vt:lpstr>I. 프로그래밍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조 윤희</dc:creator>
  <cp:lastModifiedBy>Win10</cp:lastModifiedBy>
  <cp:revision>31</cp:revision>
  <dcterms:modified xsi:type="dcterms:W3CDTF">2025-02-20T07:28:24Z</dcterms:modified>
</cp:coreProperties>
</file>